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318" r:id="rId2"/>
    <p:sldId id="259" r:id="rId3"/>
    <p:sldId id="272" r:id="rId4"/>
    <p:sldId id="310" r:id="rId5"/>
    <p:sldId id="296" r:id="rId6"/>
    <p:sldId id="297" r:id="rId7"/>
    <p:sldId id="315" r:id="rId8"/>
    <p:sldId id="284" r:id="rId9"/>
    <p:sldId id="299" r:id="rId10"/>
    <p:sldId id="298" r:id="rId11"/>
    <p:sldId id="267" r:id="rId12"/>
    <p:sldId id="300" r:id="rId13"/>
    <p:sldId id="303" r:id="rId14"/>
    <p:sldId id="304" r:id="rId15"/>
    <p:sldId id="320" r:id="rId16"/>
    <p:sldId id="316" r:id="rId17"/>
    <p:sldId id="326" r:id="rId18"/>
    <p:sldId id="321" r:id="rId19"/>
    <p:sldId id="322" r:id="rId20"/>
    <p:sldId id="323" r:id="rId21"/>
    <p:sldId id="324" r:id="rId22"/>
    <p:sldId id="325" r:id="rId23"/>
    <p:sldId id="305" r:id="rId24"/>
    <p:sldId id="283" r:id="rId25"/>
    <p:sldId id="289" r:id="rId26"/>
    <p:sldId id="327" r:id="rId27"/>
    <p:sldId id="328" r:id="rId28"/>
    <p:sldId id="306" r:id="rId29"/>
    <p:sldId id="313" r:id="rId30"/>
    <p:sldId id="262"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Roboto Slab" panose="020B0604020202020204" charset="0"/>
      <p:regular r:id="rId37"/>
      <p:bold r:id="rId38"/>
    </p:embeddedFont>
    <p:embeddedFont>
      <p:font typeface="Source Sans Pro" panose="020B05030304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AFF"/>
    <a:srgbClr val="08306B"/>
    <a:srgbClr val="083B7C"/>
    <a:srgbClr val="E7F6FF"/>
    <a:srgbClr val="FBFDFF"/>
    <a:srgbClr val="EFF9FF"/>
    <a:srgbClr val="37F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4660"/>
  </p:normalViewPr>
  <p:slideViewPr>
    <p:cSldViewPr snapToGrid="0">
      <p:cViewPr varScale="1">
        <p:scale>
          <a:sx n="85" d="100"/>
          <a:sy n="85" d="100"/>
        </p:scale>
        <p:origin x="7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689848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446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7127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03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855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94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067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613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872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434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1080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294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716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bf1dbd17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bf1dbd1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379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bf1dbd17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bf1dbd17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141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75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482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040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420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65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62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312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0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221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645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bf1dbd17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bf1dbd17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70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209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09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6"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6.png"/><Relationship Id="rId5" Type="http://schemas.microsoft.com/office/2007/relationships/media" Target="../media/media3.wav"/><Relationship Id="rId10" Type="http://schemas.openxmlformats.org/officeDocument/2006/relationships/notesSlide" Target="../notesSlides/notesSlide11.xml"/><Relationship Id="rId4" Type="http://schemas.openxmlformats.org/officeDocument/2006/relationships/audio" Target="../media/media2.wav"/><Relationship Id="rId9"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340589" y="984982"/>
            <a:ext cx="7392444"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Behavioral Monitoring Using Vocal Sentiment Analysis</a:t>
            </a:r>
            <a:endParaRPr sz="3200" dirty="0"/>
          </a:p>
        </p:txBody>
      </p:sp>
      <p:sp>
        <p:nvSpPr>
          <p:cNvPr id="3" name="Google Shape;76;p13"/>
          <p:cNvSpPr txBox="1"/>
          <p:nvPr/>
        </p:nvSpPr>
        <p:spPr>
          <a:xfrm>
            <a:off x="2655680" y="2356636"/>
            <a:ext cx="4454036" cy="1598915"/>
          </a:xfrm>
          <a:prstGeom prst="rect">
            <a:avLst/>
          </a:prstGeom>
          <a:noFill/>
          <a:ln>
            <a:noFill/>
          </a:ln>
        </p:spPr>
        <p:txBody>
          <a:bodyPr spcFirstLastPara="1" wrap="square" lIns="91425" tIns="91425" rIns="91425" bIns="91425" anchor="t" anchorCtr="0">
            <a:noAutofit/>
          </a:bodyPr>
          <a:lstStyle/>
          <a:p>
            <a:pPr marL="139700" lvl="1">
              <a:lnSpc>
                <a:spcPct val="115000"/>
              </a:lnSpc>
              <a:buSzPts val="1400"/>
            </a:pPr>
            <a:r>
              <a:rPr lang="en-US" dirty="0">
                <a:solidFill>
                  <a:schemeClr val="accent1"/>
                </a:solidFill>
                <a:latin typeface="Roboto Slab"/>
                <a:ea typeface="Roboto Slab"/>
                <a:cs typeface="Roboto Slab"/>
                <a:sym typeface="Roboto Slab"/>
              </a:rPr>
              <a:t>Group Members	Roll Number	CGPA</a:t>
            </a:r>
          </a:p>
          <a:p>
            <a:pPr marL="76200" lvl="0" algn="just">
              <a:spcBef>
                <a:spcPts val="600"/>
              </a:spcBef>
              <a:buClr>
                <a:schemeClr val="bg1">
                  <a:lumMod val="65000"/>
                </a:schemeClr>
              </a:buClr>
              <a:buSzPct val="100000"/>
            </a:pPr>
            <a:r>
              <a:rPr lang="en-US" dirty="0">
                <a:solidFill>
                  <a:schemeClr val="dk1"/>
                </a:solidFill>
                <a:latin typeface="Source Sans Pro"/>
                <a:ea typeface="Source Sans Pro"/>
                <a:cs typeface="Source Sans Pro"/>
                <a:sym typeface="Source Sans Pro"/>
              </a:rPr>
              <a:t>Shehroz Waseem	CS-18121		3.36</a:t>
            </a:r>
          </a:p>
          <a:p>
            <a:pPr marL="76200" lvl="0" algn="just">
              <a:spcBef>
                <a:spcPts val="600"/>
              </a:spcBef>
              <a:buClr>
                <a:schemeClr val="bg1">
                  <a:lumMod val="65000"/>
                </a:schemeClr>
              </a:buClr>
              <a:buSzPct val="100000"/>
            </a:pPr>
            <a:r>
              <a:rPr lang="en-US" dirty="0">
                <a:solidFill>
                  <a:schemeClr val="dk1"/>
                </a:solidFill>
                <a:latin typeface="Source Sans Pro"/>
                <a:ea typeface="Source Sans Pro"/>
                <a:cs typeface="Source Sans Pro"/>
                <a:sym typeface="Source Sans Pro"/>
              </a:rPr>
              <a:t>Sukaina Asad	CS-18128		3.57</a:t>
            </a:r>
          </a:p>
          <a:p>
            <a:pPr marL="76200" lvl="0" algn="just">
              <a:spcBef>
                <a:spcPts val="600"/>
              </a:spcBef>
              <a:buClr>
                <a:schemeClr val="bg1">
                  <a:lumMod val="65000"/>
                </a:schemeClr>
              </a:buClr>
              <a:buSzPct val="100000"/>
            </a:pPr>
            <a:r>
              <a:rPr lang="en-US" dirty="0">
                <a:solidFill>
                  <a:schemeClr val="dk1"/>
                </a:solidFill>
                <a:latin typeface="Source Sans Pro"/>
                <a:ea typeface="Source Sans Pro"/>
                <a:cs typeface="Source Sans Pro"/>
                <a:sym typeface="Source Sans Pro"/>
              </a:rPr>
              <a:t>Abaad Murtaza	CS-18131		3.63</a:t>
            </a:r>
          </a:p>
          <a:p>
            <a:pPr marL="76200" lvl="0" algn="just">
              <a:spcBef>
                <a:spcPts val="600"/>
              </a:spcBef>
              <a:buClr>
                <a:schemeClr val="bg1">
                  <a:lumMod val="65000"/>
                </a:schemeClr>
              </a:buClr>
              <a:buSzPct val="100000"/>
            </a:pPr>
            <a:r>
              <a:rPr lang="en-US" dirty="0">
                <a:solidFill>
                  <a:schemeClr val="dk1"/>
                </a:solidFill>
                <a:latin typeface="Source Sans Pro"/>
                <a:ea typeface="Source Sans Pro"/>
                <a:cs typeface="Source Sans Pro"/>
                <a:sym typeface="Source Sans Pro"/>
              </a:rPr>
              <a:t>Aiman Nisar	CS-18140		3.18</a:t>
            </a:r>
          </a:p>
          <a:p>
            <a:pPr marL="0" lvl="0" indent="0" algn="l" rtl="0">
              <a:spcBef>
                <a:spcPts val="600"/>
              </a:spcBef>
              <a:spcAft>
                <a:spcPts val="0"/>
              </a:spcAft>
              <a:buClr>
                <a:schemeClr val="dk1"/>
              </a:buClr>
              <a:buSzPts val="1100"/>
              <a:buFont typeface="Arial"/>
              <a:buNone/>
            </a:pPr>
            <a:r>
              <a:rPr lang="en-US" dirty="0">
                <a:solidFill>
                  <a:srgbClr val="263238"/>
                </a:solidFill>
                <a:latin typeface="Source Sans Pro"/>
                <a:ea typeface="Source Sans Pro"/>
                <a:cs typeface="Source Sans Pro"/>
                <a:sym typeface="Source Sans Pro"/>
              </a:rPr>
              <a:t>		</a:t>
            </a:r>
            <a:endParaRPr dirty="0">
              <a:solidFill>
                <a:srgbClr val="263238"/>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l"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
        <p:nvSpPr>
          <p:cNvPr id="2" name="TextBox 1"/>
          <p:cNvSpPr txBox="1"/>
          <p:nvPr/>
        </p:nvSpPr>
        <p:spPr>
          <a:xfrm>
            <a:off x="6924782" y="216874"/>
            <a:ext cx="1980438" cy="408623"/>
          </a:xfrm>
          <a:prstGeom prst="roundRect">
            <a:avLst/>
          </a:prstGeom>
          <a:solidFill>
            <a:schemeClr val="accent1">
              <a:lumMod val="20000"/>
              <a:lumOff val="80000"/>
            </a:schemeClr>
          </a:solidFill>
          <a:ln>
            <a:solidFill>
              <a:schemeClr val="accent1">
                <a:lumMod val="75000"/>
              </a:schemeClr>
            </a:solidFill>
          </a:ln>
        </p:spPr>
        <p:txBody>
          <a:bodyPr wrap="square" rtlCol="0">
            <a:spAutoFit/>
          </a:bodyPr>
          <a:lstStyle/>
          <a:p>
            <a:pPr algn="ctr"/>
            <a:r>
              <a:rPr lang="en-US" sz="1800" b="1" dirty="0">
                <a:solidFill>
                  <a:schemeClr val="accent1"/>
                </a:solidFill>
                <a:latin typeface="Roboto Slab"/>
                <a:ea typeface="Roboto Slab"/>
                <a:cs typeface="Roboto Slab"/>
              </a:rPr>
              <a:t>Project ID : 003</a:t>
            </a:r>
          </a:p>
        </p:txBody>
      </p:sp>
      <p:sp>
        <p:nvSpPr>
          <p:cNvPr id="5" name="TextBox 4"/>
          <p:cNvSpPr txBox="1"/>
          <p:nvPr/>
        </p:nvSpPr>
        <p:spPr>
          <a:xfrm>
            <a:off x="171450" y="4417506"/>
            <a:ext cx="3778107" cy="374571"/>
          </a:xfrm>
          <a:prstGeom prst="roundRect">
            <a:avLst/>
          </a:prstGeom>
          <a:solidFill>
            <a:schemeClr val="bg1"/>
          </a:solidFill>
          <a:ln>
            <a:solidFill>
              <a:schemeClr val="bg1"/>
            </a:solidFill>
          </a:ln>
        </p:spPr>
        <p:txBody>
          <a:bodyPr wrap="square" rtlCol="0">
            <a:spAutoFit/>
          </a:bodyPr>
          <a:lstStyle/>
          <a:p>
            <a:pPr algn="ctr"/>
            <a:r>
              <a:rPr lang="en-US" sz="1600" b="1" dirty="0">
                <a:solidFill>
                  <a:schemeClr val="accent1"/>
                </a:solidFill>
                <a:latin typeface="Roboto Slab"/>
                <a:ea typeface="Roboto Slab"/>
                <a:cs typeface="Roboto Slab"/>
              </a:rPr>
              <a:t>Internal Advisor: Dr. </a:t>
            </a:r>
            <a:r>
              <a:rPr lang="en-US" sz="1600" b="1" dirty="0" err="1">
                <a:solidFill>
                  <a:schemeClr val="accent1"/>
                </a:solidFill>
                <a:latin typeface="Roboto Slab"/>
                <a:ea typeface="Roboto Slab"/>
                <a:cs typeface="Roboto Slab"/>
              </a:rPr>
              <a:t>Urooj</a:t>
            </a:r>
            <a:r>
              <a:rPr lang="en-US" sz="1600" b="1" dirty="0">
                <a:solidFill>
                  <a:schemeClr val="accent1"/>
                </a:solidFill>
                <a:latin typeface="Roboto Slab"/>
                <a:ea typeface="Roboto Slab"/>
                <a:cs typeface="Roboto Slab"/>
              </a:rPr>
              <a:t> </a:t>
            </a:r>
            <a:r>
              <a:rPr lang="en-US" sz="1600" b="1" dirty="0" err="1">
                <a:solidFill>
                  <a:schemeClr val="accent1"/>
                </a:solidFill>
                <a:latin typeface="Roboto Slab"/>
                <a:ea typeface="Roboto Slab"/>
                <a:cs typeface="Roboto Slab"/>
              </a:rPr>
              <a:t>Ainnudin</a:t>
            </a:r>
            <a:endParaRPr lang="en-US" sz="1600" b="1" dirty="0">
              <a:solidFill>
                <a:schemeClr val="accent1"/>
              </a:solidFill>
              <a:latin typeface="Roboto Slab"/>
              <a:ea typeface="Roboto Slab"/>
              <a:cs typeface="Roboto Slab"/>
            </a:endParaRPr>
          </a:p>
        </p:txBody>
      </p:sp>
    </p:spTree>
    <p:extLst>
      <p:ext uri="{BB962C8B-B14F-4D97-AF65-F5344CB8AC3E}">
        <p14:creationId xmlns:p14="http://schemas.microsoft.com/office/powerpoint/2010/main" val="98196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Flow Chart</a:t>
            </a:r>
            <a:endParaRPr dirty="0"/>
          </a:p>
        </p:txBody>
      </p:sp>
      <p:sp>
        <p:nvSpPr>
          <p:cNvPr id="257" name="Google Shape;257;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srcRect/>
          <a:stretch/>
        </p:blipFill>
        <p:spPr>
          <a:xfrm>
            <a:off x="365656" y="1089061"/>
            <a:ext cx="8313078" cy="2901731"/>
          </a:xfrm>
          <a:prstGeom prst="rect">
            <a:avLst/>
          </a:prstGeom>
        </p:spPr>
      </p:pic>
      <p:sp>
        <p:nvSpPr>
          <p:cNvPr id="4" name="TextBox 3"/>
          <p:cNvSpPr txBox="1"/>
          <p:nvPr/>
        </p:nvSpPr>
        <p:spPr>
          <a:xfrm>
            <a:off x="8151581" y="1389221"/>
            <a:ext cx="353943" cy="1150705"/>
          </a:xfrm>
          <a:prstGeom prst="rect">
            <a:avLst/>
          </a:prstGeom>
          <a:solidFill>
            <a:schemeClr val="bg1"/>
          </a:solidFill>
          <a:ln>
            <a:solidFill>
              <a:schemeClr val="bg1"/>
            </a:solidFill>
          </a:ln>
        </p:spPr>
        <p:txBody>
          <a:bodyPr vert="vert" wrap="square" rtlCol="0">
            <a:spAutoFit/>
          </a:bodyPr>
          <a:lstStyle/>
          <a:p>
            <a:pPr algn="ctr"/>
            <a:r>
              <a:rPr lang="en-US" sz="1100" dirty="0"/>
              <a:t>TRAINING</a:t>
            </a:r>
          </a:p>
        </p:txBody>
      </p:sp>
      <p:sp>
        <p:nvSpPr>
          <p:cNvPr id="7" name="TextBox 6"/>
          <p:cNvSpPr txBox="1"/>
          <p:nvPr/>
        </p:nvSpPr>
        <p:spPr>
          <a:xfrm>
            <a:off x="8151580" y="3066118"/>
            <a:ext cx="353943" cy="1150705"/>
          </a:xfrm>
          <a:prstGeom prst="rect">
            <a:avLst/>
          </a:prstGeom>
          <a:solidFill>
            <a:schemeClr val="bg1"/>
          </a:solidFill>
          <a:ln>
            <a:solidFill>
              <a:schemeClr val="bg1"/>
            </a:solidFill>
          </a:ln>
        </p:spPr>
        <p:txBody>
          <a:bodyPr vert="vert" wrap="square" rtlCol="0">
            <a:spAutoFit/>
          </a:bodyPr>
          <a:lstStyle/>
          <a:p>
            <a:pPr algn="ctr"/>
            <a:r>
              <a:rPr lang="en-US" sz="1100" dirty="0"/>
              <a:t>TESTING</a:t>
            </a:r>
          </a:p>
        </p:txBody>
      </p:sp>
    </p:spTree>
    <p:extLst>
      <p:ext uri="{BB962C8B-B14F-4D97-AF65-F5344CB8AC3E}">
        <p14:creationId xmlns:p14="http://schemas.microsoft.com/office/powerpoint/2010/main" val="1320067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 and Peprocessing</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4" name="Google Shape;76;p13"/>
          <p:cNvSpPr txBox="1"/>
          <p:nvPr/>
        </p:nvSpPr>
        <p:spPr>
          <a:xfrm>
            <a:off x="708859" y="1010720"/>
            <a:ext cx="5424813" cy="3448264"/>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Char char="◎"/>
            </a:pPr>
            <a:r>
              <a:rPr lang="en-US" dirty="0">
                <a:solidFill>
                  <a:schemeClr val="dk1"/>
                </a:solidFill>
                <a:latin typeface="Source Sans Pro"/>
                <a:ea typeface="Source Sans Pro"/>
                <a:cs typeface="Source Sans Pro"/>
                <a:sym typeface="Source Sans Pro"/>
              </a:rPr>
              <a:t>Previously, we had utilized 4 different publically available audio datasets to predict seven basic human emotions.</a:t>
            </a:r>
          </a:p>
          <a:p>
            <a:pPr marL="139700" lvl="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We then shifted our approach of sentiment analysis to </a:t>
            </a:r>
            <a:r>
              <a:rPr lang="en-US" b="1" dirty="0">
                <a:solidFill>
                  <a:schemeClr val="accent2">
                    <a:lumMod val="60000"/>
                    <a:lumOff val="40000"/>
                  </a:schemeClr>
                </a:solidFill>
                <a:latin typeface="Source Sans Pro"/>
                <a:ea typeface="Source Sans Pro"/>
                <a:cs typeface="Source Sans Pro"/>
              </a:rPr>
              <a:t>Urdu Language</a:t>
            </a:r>
            <a:r>
              <a:rPr lang="en-US" dirty="0">
                <a:solidFill>
                  <a:schemeClr val="dk1"/>
                </a:solidFill>
                <a:latin typeface="Source Sans Pro"/>
                <a:ea typeface="Source Sans Pro"/>
                <a:cs typeface="Source Sans Pro"/>
              </a:rPr>
              <a:t>. Whose datasets were not easily available. We created the dataset in Urdu from scratch. </a:t>
            </a:r>
          </a:p>
          <a:p>
            <a:pPr marL="139700" lvl="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The dataset included the audio files of two males and two females, speaking different utterances in anger and normal tone. Each individual recorded a total of 250 audios (4 sec each), which includes both emotions i.e. 125 audios for each emotion. </a:t>
            </a:r>
          </a:p>
          <a:p>
            <a:pPr marL="139700" algn="just">
              <a:lnSpc>
                <a:spcPct val="115000"/>
              </a:lnSpc>
              <a:buSzPts val="1400"/>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Dataset consists of 1000 audio files. </a:t>
            </a:r>
          </a:p>
          <a:p>
            <a:pPr marL="139700" lvl="8" algn="just">
              <a:lnSpc>
                <a:spcPct val="115000"/>
              </a:lnSpc>
              <a:buSzPts val="1400"/>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
        <p:nvSpPr>
          <p:cNvPr id="11" name="Rectangle 10"/>
          <p:cNvSpPr/>
          <p:nvPr/>
        </p:nvSpPr>
        <p:spPr>
          <a:xfrm>
            <a:off x="6344795" y="1010720"/>
            <a:ext cx="2066591" cy="307777"/>
          </a:xfrm>
          <a:prstGeom prst="rect">
            <a:avLst/>
          </a:prstGeom>
        </p:spPr>
        <p:txBody>
          <a:bodyPr wrap="none">
            <a:spAutoFit/>
          </a:bodyPr>
          <a:lstStyle/>
          <a:p>
            <a:r>
              <a:rPr lang="en" i="1" u="sng" dirty="0">
                <a:solidFill>
                  <a:schemeClr val="accent2">
                    <a:lumMod val="60000"/>
                    <a:lumOff val="40000"/>
                  </a:schemeClr>
                </a:solidFill>
              </a:rPr>
              <a:t>Normal Emotion Audios</a:t>
            </a:r>
            <a:endParaRPr lang="en-US" i="1" u="sng" dirty="0">
              <a:solidFill>
                <a:schemeClr val="accent2">
                  <a:lumMod val="60000"/>
                  <a:lumOff val="40000"/>
                </a:schemeClr>
              </a:solidFill>
            </a:endParaRPr>
          </a:p>
        </p:txBody>
      </p:sp>
      <p:sp>
        <p:nvSpPr>
          <p:cNvPr id="23" name="Rectangle 22"/>
          <p:cNvSpPr/>
          <p:nvPr/>
        </p:nvSpPr>
        <p:spPr>
          <a:xfrm>
            <a:off x="6344794" y="2560179"/>
            <a:ext cx="1967205" cy="307777"/>
          </a:xfrm>
          <a:prstGeom prst="rect">
            <a:avLst/>
          </a:prstGeom>
        </p:spPr>
        <p:txBody>
          <a:bodyPr wrap="none">
            <a:spAutoFit/>
          </a:bodyPr>
          <a:lstStyle/>
          <a:p>
            <a:r>
              <a:rPr lang="en" i="1" u="sng" dirty="0">
                <a:solidFill>
                  <a:schemeClr val="accent2">
                    <a:lumMod val="60000"/>
                    <a:lumOff val="40000"/>
                  </a:schemeClr>
                </a:solidFill>
              </a:rPr>
              <a:t>Anger Emotion Audios</a:t>
            </a:r>
            <a:endParaRPr lang="en-US" i="1" u="sng" dirty="0">
              <a:solidFill>
                <a:schemeClr val="accent2">
                  <a:lumMod val="60000"/>
                  <a:lumOff val="40000"/>
                </a:schemeClr>
              </a:solidFill>
            </a:endParaRPr>
          </a:p>
        </p:txBody>
      </p:sp>
      <p:pic>
        <p:nvPicPr>
          <p:cNvPr id="13" name="f2_mix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6673913" y="1478808"/>
            <a:ext cx="609600" cy="609600"/>
          </a:xfrm>
          <a:prstGeom prst="rect">
            <a:avLst/>
          </a:prstGeom>
        </p:spPr>
      </p:pic>
      <p:pic>
        <p:nvPicPr>
          <p:cNvPr id="19" name="m1_angry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7748250" y="3220732"/>
            <a:ext cx="609600" cy="609600"/>
          </a:xfrm>
          <a:prstGeom prst="rect">
            <a:avLst/>
          </a:prstGeom>
        </p:spPr>
      </p:pic>
      <p:pic>
        <p:nvPicPr>
          <p:cNvPr id="25" name="m2_mix (10)">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7748250" y="1506126"/>
            <a:ext cx="609600" cy="609600"/>
          </a:xfrm>
          <a:prstGeom prst="rect">
            <a:avLst/>
          </a:prstGeom>
        </p:spPr>
      </p:pic>
      <p:pic>
        <p:nvPicPr>
          <p:cNvPr id="26" name="angry test (5)">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6718796" y="3220732"/>
            <a:ext cx="609600" cy="60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6"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138" fill="hold"/>
                                        <p:tgtEl>
                                          <p:spTgt spid="19"/>
                                        </p:tgtEl>
                                      </p:cBhvr>
                                    </p:cmd>
                                  </p:childTnLst>
                                </p:cTn>
                              </p:par>
                            </p:childTnLst>
                          </p:cTn>
                        </p:par>
                      </p:childTnLst>
                    </p:cTn>
                  </p:par>
                </p:childTnLst>
              </p:cTn>
              <p:nextCondLst>
                <p:cond evt="onClick" delay="0">
                  <p:tgtEl>
                    <p:spTgt spid="19"/>
                  </p:tgtEl>
                </p:cond>
              </p:nextCondLst>
            </p:seq>
            <p:audio>
              <p:cMediaNode vol="80000">
                <p:cTn id="13" fill="hold" display="0">
                  <p:stCondLst>
                    <p:cond delay="indefinite"/>
                  </p:stCondLst>
                  <p:endCondLst>
                    <p:cond evt="onStopAudio" delay="0">
                      <p:tgtEl>
                        <p:sldTgt/>
                      </p:tgtEl>
                    </p:cond>
                  </p:endCondLst>
                </p:cTn>
                <p:tgtEl>
                  <p:spTgt spid="19"/>
                </p:tgtEl>
              </p:cMediaNode>
            </p:audio>
            <p:seq concurrent="1" nextAc="seek">
              <p:cTn id="14" restart="whenNotActive" fill="hold" evtFilter="cancelBubble" nodeType="interactiveSeq">
                <p:stCondLst>
                  <p:cond evt="onClick" delay="0">
                    <p:tgtEl>
                      <p:spTgt spid="2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400" fill="hold"/>
                                        <p:tgtEl>
                                          <p:spTgt spid="25"/>
                                        </p:tgtEl>
                                      </p:cBhvr>
                                    </p:cmd>
                                  </p:childTnLst>
                                </p:cTn>
                              </p:par>
                            </p:childTnLst>
                          </p:cTn>
                        </p:par>
                      </p:childTnLst>
                    </p:cTn>
                  </p:par>
                </p:childTnLst>
              </p:cTn>
              <p:nextCondLst>
                <p:cond evt="onClick" delay="0">
                  <p:tgtEl>
                    <p:spTgt spid="25"/>
                  </p:tgtEl>
                </p:cond>
              </p:nextCondLst>
            </p:seq>
            <p:audio>
              <p:cMediaNode vol="80000">
                <p:cTn id="19" fill="hold" display="0">
                  <p:stCondLst>
                    <p:cond delay="indefinite"/>
                  </p:stCondLst>
                  <p:endCondLst>
                    <p:cond evt="onStopAudio" delay="0">
                      <p:tgtEl>
                        <p:sldTgt/>
                      </p:tgtEl>
                    </p:cond>
                  </p:endCondLst>
                </p:cTn>
                <p:tgtEl>
                  <p:spTgt spid="25"/>
                </p:tgtEl>
              </p:cMediaNode>
            </p:audio>
            <p:seq concurrent="1" nextAc="seek">
              <p:cTn id="20" restart="whenNotActive" fill="hold" evtFilter="cancelBubble" nodeType="interactiveSeq">
                <p:stCondLst>
                  <p:cond evt="onClick" delay="0">
                    <p:tgtEl>
                      <p:spTgt spid="26"/>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901" fill="hold"/>
                                        <p:tgtEl>
                                          <p:spTgt spid="26"/>
                                        </p:tgtEl>
                                      </p:cBhvr>
                                    </p:cmd>
                                  </p:childTnLst>
                                </p:cTn>
                              </p:par>
                            </p:childTnLst>
                          </p:cTn>
                        </p:par>
                      </p:childTnLst>
                    </p:cTn>
                  </p:par>
                </p:childTnLst>
              </p:cTn>
              <p:nextCondLst>
                <p:cond evt="onClick" delay="0">
                  <p:tgtEl>
                    <p:spTgt spid="26"/>
                  </p:tgtEl>
                </p:cond>
              </p:nextCondLst>
            </p:seq>
            <p:audio>
              <p:cMediaNode vol="80000">
                <p:cTn id="25" fill="hold" display="0">
                  <p:stCondLst>
                    <p:cond delay="indefinite"/>
                  </p:stCondLst>
                  <p:endCondLst>
                    <p:cond evt="onStopAudio" delay="0">
                      <p:tgtEl>
                        <p:sldTgt/>
                      </p:tgtEl>
                    </p:cond>
                  </p:endCondLst>
                </p:cTn>
                <p:tgtEl>
                  <p:spTgt spid="2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323813" y="282864"/>
            <a:ext cx="3628808"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Augmentation</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 name="Google Shape;76;p13"/>
          <p:cNvSpPr txBox="1"/>
          <p:nvPr/>
        </p:nvSpPr>
        <p:spPr>
          <a:xfrm>
            <a:off x="143838" y="985464"/>
            <a:ext cx="4304872" cy="1141286"/>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Data augmentation is the process of creating further synthetic data samples from our initial training set by adding tiny perturbations.</a:t>
            </a: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894" y="1869043"/>
            <a:ext cx="3340756" cy="2569394"/>
          </a:xfrm>
          <a:prstGeom prst="rect">
            <a:avLst/>
          </a:prstGeom>
        </p:spPr>
      </p:pic>
      <p:sp>
        <p:nvSpPr>
          <p:cNvPr id="7" name="Google Shape;167;p23"/>
          <p:cNvSpPr txBox="1">
            <a:spLocks/>
          </p:cNvSpPr>
          <p:nvPr/>
        </p:nvSpPr>
        <p:spPr>
          <a:xfrm>
            <a:off x="4731427" y="282864"/>
            <a:ext cx="4221657"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a:t>Feature Extraction</a:t>
            </a:r>
            <a:endParaRPr lang="en-US" dirty="0"/>
          </a:p>
        </p:txBody>
      </p:sp>
      <p:sp>
        <p:nvSpPr>
          <p:cNvPr id="8" name="Google Shape;76;p13"/>
          <p:cNvSpPr txBox="1"/>
          <p:nvPr/>
        </p:nvSpPr>
        <p:spPr>
          <a:xfrm>
            <a:off x="4551452" y="985464"/>
            <a:ext cx="4592548" cy="1211491"/>
          </a:xfrm>
          <a:prstGeom prst="rect">
            <a:avLst/>
          </a:prstGeom>
          <a:noFill/>
          <a:ln>
            <a:noFill/>
          </a:ln>
        </p:spPr>
        <p:txBody>
          <a:bodyPr spcFirstLastPara="1" wrap="square" lIns="91425" tIns="91425" rIns="91425" bIns="91425" anchor="t" anchorCtr="0">
            <a:noAutofit/>
          </a:bodyPr>
          <a:lstStyle/>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For The Mel Frequency Cepstral Coefficients (MFCCs) of a signal are a small set of features which concisely describe the overall shape of a spectral envelope.</a:t>
            </a: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2" name="Picture 1"/>
          <p:cNvPicPr>
            <a:picLocks noChangeAspect="1"/>
          </p:cNvPicPr>
          <p:nvPr/>
        </p:nvPicPr>
        <p:blipFill rotWithShape="1">
          <a:blip r:embed="rId4"/>
          <a:srcRect t="3743"/>
          <a:stretch/>
        </p:blipFill>
        <p:spPr>
          <a:xfrm>
            <a:off x="5452299" y="1796568"/>
            <a:ext cx="3040871" cy="2795979"/>
          </a:xfrm>
          <a:prstGeom prst="rect">
            <a:avLst/>
          </a:prstGeom>
        </p:spPr>
      </p:pic>
      <p:cxnSp>
        <p:nvCxnSpPr>
          <p:cNvPr id="10" name="Straight Connector 9"/>
          <p:cNvCxnSpPr/>
          <p:nvPr/>
        </p:nvCxnSpPr>
        <p:spPr>
          <a:xfrm>
            <a:off x="4551452" y="634164"/>
            <a:ext cx="0" cy="3804273"/>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58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Development</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Google Shape;76;p13"/>
          <p:cNvSpPr txBox="1"/>
          <p:nvPr/>
        </p:nvSpPr>
        <p:spPr>
          <a:xfrm>
            <a:off x="611078" y="987391"/>
            <a:ext cx="3866070" cy="3214952"/>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Char char="◎"/>
            </a:pPr>
            <a:r>
              <a:rPr lang="en-US" dirty="0">
                <a:solidFill>
                  <a:schemeClr val="dk1"/>
                </a:solidFill>
                <a:latin typeface="Source Sans Pro"/>
                <a:ea typeface="Source Sans Pro"/>
                <a:cs typeface="Source Sans Pro"/>
              </a:rPr>
              <a:t>Convolutional Neural Networks (CNNs) are a type of deep learning model that had made a lot of success in Speech Data Processing.</a:t>
            </a: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4" name="Picture 3"/>
          <p:cNvPicPr>
            <a:picLocks noChangeAspect="1"/>
          </p:cNvPicPr>
          <p:nvPr/>
        </p:nvPicPr>
        <p:blipFill>
          <a:blip r:embed="rId3"/>
          <a:stretch>
            <a:fillRect/>
          </a:stretch>
        </p:blipFill>
        <p:spPr>
          <a:xfrm>
            <a:off x="962903" y="2038351"/>
            <a:ext cx="3256672" cy="2469012"/>
          </a:xfrm>
          <a:prstGeom prst="rect">
            <a:avLst/>
          </a:prstGeom>
        </p:spPr>
      </p:pic>
      <p:sp>
        <p:nvSpPr>
          <p:cNvPr id="9" name="Google Shape;76;p13"/>
          <p:cNvSpPr txBox="1"/>
          <p:nvPr/>
        </p:nvSpPr>
        <p:spPr>
          <a:xfrm>
            <a:off x="4652221" y="987391"/>
            <a:ext cx="4198600" cy="3238281"/>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Char char="◎"/>
            </a:pPr>
            <a:r>
              <a:rPr lang="en-US" dirty="0">
                <a:solidFill>
                  <a:schemeClr val="dk1"/>
                </a:solidFill>
                <a:latin typeface="Source Sans Pro"/>
                <a:ea typeface="Source Sans Pro"/>
                <a:cs typeface="Source Sans Pro"/>
              </a:rPr>
              <a:t>A typical CNN is made up of multiple convolutional layers, each of which is followed by a pooling layer and fully connected layers. </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Char char="◎"/>
            </a:pPr>
            <a:r>
              <a:rPr lang="en-US" dirty="0">
                <a:solidFill>
                  <a:schemeClr val="dk1"/>
                </a:solidFill>
                <a:latin typeface="Source Sans Pro"/>
                <a:ea typeface="Source Sans Pro"/>
                <a:cs typeface="Source Sans Pro"/>
              </a:rPr>
              <a:t>The input from the preceding steps is a standardized 1D-vector (array) which is then passed to the convolution layer and further to pooling layers.</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Char char="◎"/>
            </a:pPr>
            <a:r>
              <a:rPr lang="en-US" dirty="0">
                <a:solidFill>
                  <a:schemeClr val="dk1"/>
                </a:solidFill>
                <a:latin typeface="Source Sans Pro"/>
                <a:ea typeface="Source Sans Pro"/>
                <a:cs typeface="Source Sans Pro"/>
              </a:rPr>
              <a:t> The fully connected layer, which is essentially a regular MLP, is the final building block of CNNs. The output from the CNN is a 2D-vector (array).</a:t>
            </a: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765738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Training and Testing</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4" name="Google Shape;76;p13"/>
          <p:cNvSpPr txBox="1"/>
          <p:nvPr/>
        </p:nvSpPr>
        <p:spPr>
          <a:xfrm>
            <a:off x="623737" y="1151565"/>
            <a:ext cx="4061279" cy="3214952"/>
          </a:xfrm>
          <a:prstGeom prst="rect">
            <a:avLst/>
          </a:prstGeom>
          <a:noFill/>
          <a:ln>
            <a:noFill/>
          </a:ln>
        </p:spPr>
        <p:txBody>
          <a:bodyPr spcFirstLastPara="1" wrap="square" lIns="91425" tIns="91425" rIns="91425" bIns="91425" anchor="t" anchorCtr="0">
            <a:noAutofit/>
          </a:bodyPr>
          <a:lstStyle/>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This complete dataset is divided into two subsets for training and testing of our model.</a:t>
            </a:r>
          </a:p>
          <a:p>
            <a:pPr marL="139700" algn="just">
              <a:lnSpc>
                <a:spcPct val="115000"/>
              </a:lnSpc>
              <a:buSzPts val="1400"/>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The model will be trained for 80% of the data and the rest 20% is used for the testing phase for our model.</a:t>
            </a:r>
          </a:p>
          <a:p>
            <a:pPr marL="139700" algn="just">
              <a:lnSpc>
                <a:spcPct val="115000"/>
              </a:lnSpc>
              <a:buSzPts val="1400"/>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sym typeface="Source Sans Pro"/>
              </a:rPr>
              <a:t>The accuracy of both sets is as follows:</a:t>
            </a:r>
          </a:p>
          <a:p>
            <a:pPr marL="139700" lvl="0" algn="just">
              <a:lnSpc>
                <a:spcPct val="115000"/>
              </a:lnSpc>
              <a:buSzPts val="1400"/>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347" y="1010720"/>
            <a:ext cx="2300076" cy="2270589"/>
          </a:xfrm>
          <a:prstGeom prst="rect">
            <a:avLst/>
          </a:prstGeom>
        </p:spPr>
      </p:pic>
      <p:sp>
        <p:nvSpPr>
          <p:cNvPr id="5" name="TextBox 4"/>
          <p:cNvSpPr txBox="1"/>
          <p:nvPr/>
        </p:nvSpPr>
        <p:spPr>
          <a:xfrm>
            <a:off x="5206038" y="3335649"/>
            <a:ext cx="3472696" cy="430887"/>
          </a:xfrm>
          <a:prstGeom prst="rect">
            <a:avLst/>
          </a:prstGeom>
          <a:noFill/>
        </p:spPr>
        <p:txBody>
          <a:bodyPr wrap="square" rtlCol="0">
            <a:spAutoFit/>
          </a:bodyPr>
          <a:lstStyle/>
          <a:p>
            <a:pPr algn="ctr"/>
            <a:r>
              <a:rPr lang="en-US" sz="1100" i="1" dirty="0">
                <a:solidFill>
                  <a:schemeClr val="accent1">
                    <a:lumMod val="75000"/>
                  </a:schemeClr>
                </a:solidFill>
              </a:rPr>
              <a:t>Results for an audio with anger emotion</a:t>
            </a:r>
          </a:p>
          <a:p>
            <a:pPr algn="ctr"/>
            <a:endParaRPr lang="en-US" sz="1100" i="1" dirty="0">
              <a:solidFill>
                <a:schemeClr val="accent1">
                  <a:lumMod val="75000"/>
                </a:scheme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38" y="3393031"/>
            <a:ext cx="4114800" cy="514350"/>
          </a:xfrm>
          <a:prstGeom prst="rect">
            <a:avLst/>
          </a:prstGeom>
        </p:spPr>
      </p:pic>
      <p:sp>
        <p:nvSpPr>
          <p:cNvPr id="2" name="TextBox 1"/>
          <p:cNvSpPr txBox="1"/>
          <p:nvPr/>
        </p:nvSpPr>
        <p:spPr>
          <a:xfrm>
            <a:off x="7803523" y="2455524"/>
            <a:ext cx="590587" cy="215444"/>
          </a:xfrm>
          <a:prstGeom prst="rect">
            <a:avLst/>
          </a:prstGeom>
          <a:solidFill>
            <a:schemeClr val="bg1"/>
          </a:solidFill>
        </p:spPr>
        <p:txBody>
          <a:bodyPr wrap="square" rtlCol="0">
            <a:spAutoFit/>
          </a:bodyPr>
          <a:lstStyle/>
          <a:p>
            <a:r>
              <a:rPr lang="en-US" sz="800" dirty="0"/>
              <a:t>normal</a:t>
            </a:r>
          </a:p>
        </p:txBody>
      </p:sp>
    </p:spTree>
    <p:extLst>
      <p:ext uri="{BB962C8B-B14F-4D97-AF65-F5344CB8AC3E}">
        <p14:creationId xmlns:p14="http://schemas.microsoft.com/office/powerpoint/2010/main" val="1994396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9" name="TextBox 8"/>
          <p:cNvSpPr txBox="1"/>
          <p:nvPr/>
        </p:nvSpPr>
        <p:spPr>
          <a:xfrm>
            <a:off x="3342900" y="3998830"/>
            <a:ext cx="628650" cy="307777"/>
          </a:xfrm>
          <a:prstGeom prst="rect">
            <a:avLst/>
          </a:prstGeom>
          <a:solidFill>
            <a:schemeClr val="bg1"/>
          </a:solidFill>
          <a:ln>
            <a:solidFill>
              <a:schemeClr val="bg1"/>
            </a:solidFill>
          </a:ln>
        </p:spPr>
        <p:txBody>
          <a:bodyPr wrap="square" rtlCol="0">
            <a:spAutoFit/>
          </a:bodyPr>
          <a:lstStyle/>
          <a:p>
            <a:endParaRPr lang="en-US" dirty="0"/>
          </a:p>
        </p:txBody>
      </p:sp>
      <p:pic>
        <p:nvPicPr>
          <p:cNvPr id="12" name="Picture 11"/>
          <p:cNvPicPr>
            <a:picLocks noChangeAspect="1"/>
          </p:cNvPicPr>
          <p:nvPr/>
        </p:nvPicPr>
        <p:blipFill>
          <a:blip r:embed="rId3"/>
          <a:stretch>
            <a:fillRect/>
          </a:stretch>
        </p:blipFill>
        <p:spPr>
          <a:xfrm>
            <a:off x="2538412" y="895350"/>
            <a:ext cx="4067175" cy="3352800"/>
          </a:xfrm>
          <a:prstGeom prst="rect">
            <a:avLst/>
          </a:prstGeom>
        </p:spPr>
      </p:pic>
      <p:sp>
        <p:nvSpPr>
          <p:cNvPr id="20" name="Google Shape;167;p23"/>
          <p:cNvSpPr txBox="1">
            <a:spLocks noGrp="1"/>
          </p:cNvSpPr>
          <p:nvPr>
            <p:ph type="title"/>
          </p:nvPr>
        </p:nvSpPr>
        <p:spPr>
          <a:xfrm>
            <a:off x="786150" y="22592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Analysis</a:t>
            </a:r>
            <a:endParaRPr dirty="0"/>
          </a:p>
        </p:txBody>
      </p:sp>
    </p:spTree>
    <p:extLst>
      <p:ext uri="{BB962C8B-B14F-4D97-AF65-F5344CB8AC3E}">
        <p14:creationId xmlns:p14="http://schemas.microsoft.com/office/powerpoint/2010/main" val="3682664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25477" y="2134937"/>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4.</a:t>
            </a:r>
            <a:endParaRPr sz="6000" dirty="0">
              <a:solidFill>
                <a:schemeClr val="accent4"/>
              </a:solidFill>
            </a:endParaRPr>
          </a:p>
          <a:p>
            <a:pPr marL="0" lvl="0" indent="0" algn="l" rtl="0">
              <a:spcBef>
                <a:spcPts val="0"/>
              </a:spcBef>
              <a:spcAft>
                <a:spcPts val="0"/>
              </a:spcAft>
              <a:buNone/>
            </a:pPr>
            <a:r>
              <a:rPr lang="en" dirty="0"/>
              <a:t>Project  Overview </a:t>
            </a:r>
            <a:r>
              <a:rPr lang="en" sz="2000" dirty="0">
                <a:solidFill>
                  <a:schemeClr val="tx1">
                    <a:lumMod val="25000"/>
                    <a:lumOff val="75000"/>
                  </a:schemeClr>
                </a:solidFill>
              </a:rPr>
              <a:t>(Application Development)</a:t>
            </a:r>
            <a:endParaRPr sz="2000" dirty="0">
              <a:solidFill>
                <a:schemeClr val="tx1">
                  <a:lumMod val="25000"/>
                  <a:lumOff val="75000"/>
                </a:schemeClr>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201718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DE8F-B0DA-E8A9-B3C7-D4EDA52C5C46}"/>
              </a:ext>
            </a:extLst>
          </p:cNvPr>
          <p:cNvSpPr>
            <a:spLocks noGrp="1"/>
          </p:cNvSpPr>
          <p:nvPr>
            <p:ph type="title"/>
          </p:nvPr>
        </p:nvSpPr>
        <p:spPr/>
        <p:txBody>
          <a:bodyPr/>
          <a:lstStyle/>
          <a:p>
            <a:r>
              <a:rPr lang="en-US" dirty="0"/>
              <a:t>App Flow Chart</a:t>
            </a:r>
          </a:p>
        </p:txBody>
      </p:sp>
      <p:sp>
        <p:nvSpPr>
          <p:cNvPr id="4" name="Slide Number Placeholder 3">
            <a:extLst>
              <a:ext uri="{FF2B5EF4-FFF2-40B4-BE49-F238E27FC236}">
                <a16:creationId xmlns:a16="http://schemas.microsoft.com/office/drawing/2014/main" id="{C01748D9-675E-CE3B-1F54-06F5BB07CA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0" name="Picture 9">
            <a:extLst>
              <a:ext uri="{FF2B5EF4-FFF2-40B4-BE49-F238E27FC236}">
                <a16:creationId xmlns:a16="http://schemas.microsoft.com/office/drawing/2014/main" id="{FFE094B9-5314-5690-3F35-F9B1C7AE8133}"/>
              </a:ext>
            </a:extLst>
          </p:cNvPr>
          <p:cNvPicPr>
            <a:picLocks noChangeAspect="1"/>
          </p:cNvPicPr>
          <p:nvPr/>
        </p:nvPicPr>
        <p:blipFill>
          <a:blip r:embed="rId2"/>
          <a:stretch>
            <a:fillRect/>
          </a:stretch>
        </p:blipFill>
        <p:spPr>
          <a:xfrm>
            <a:off x="904875" y="930349"/>
            <a:ext cx="7557982" cy="3619573"/>
          </a:xfrm>
          <a:prstGeom prst="rect">
            <a:avLst/>
          </a:prstGeom>
        </p:spPr>
      </p:pic>
    </p:spTree>
    <p:extLst>
      <p:ext uri="{BB962C8B-B14F-4D97-AF65-F5344CB8AC3E}">
        <p14:creationId xmlns:p14="http://schemas.microsoft.com/office/powerpoint/2010/main" val="2064675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Flask – API Development</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4" name="Google Shape;76;p13"/>
          <p:cNvSpPr txBox="1"/>
          <p:nvPr/>
        </p:nvSpPr>
        <p:spPr>
          <a:xfrm>
            <a:off x="444153" y="806767"/>
            <a:ext cx="8063001" cy="3137385"/>
          </a:xfrm>
          <a:prstGeom prst="rect">
            <a:avLst/>
          </a:prstGeom>
          <a:noFill/>
          <a:ln>
            <a:noFill/>
          </a:ln>
        </p:spPr>
        <p:txBody>
          <a:bodyPr spcFirstLastPara="1" wrap="square" lIns="91425" tIns="91425" rIns="91425" bIns="91425" anchor="t" anchorCtr="0">
            <a:noAutofit/>
          </a:bodyPr>
          <a:lstStyle/>
          <a:p>
            <a:pPr marL="139700" lvl="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rPr>
              <a:t>Flask is a popular micro framework for building web applications</a:t>
            </a:r>
            <a:r>
              <a:rPr lang="en-US" dirty="0">
                <a:solidFill>
                  <a:schemeClr val="dk1"/>
                </a:solidFill>
                <a:latin typeface="Source Sans Pro"/>
                <a:ea typeface="Source Sans Pro"/>
                <a:sym typeface="Source Sans Pro"/>
              </a:rPr>
              <a:t>. </a:t>
            </a:r>
            <a:r>
              <a:rPr lang="en-US" dirty="0">
                <a:solidFill>
                  <a:schemeClr val="dk1"/>
                </a:solidFill>
                <a:latin typeface="Source Sans Pro"/>
                <a:ea typeface="Source Sans Pro"/>
                <a:cs typeface="Source Sans Pro"/>
                <a:sym typeface="Source Sans Pro"/>
              </a:rPr>
              <a:t>We used flask to create an API endpoint so our front end can send a request to our model for a response.</a:t>
            </a:r>
          </a:p>
          <a:p>
            <a:pPr marL="457200" indent="-317500" algn="just">
              <a:lnSpc>
                <a:spcPct val="115000"/>
              </a:lnSpc>
              <a:buSzPts val="1400"/>
              <a:buFont typeface="Arial"/>
              <a:buChar char="◎"/>
            </a:pPr>
            <a:endParaRPr lang="en-US" dirty="0">
              <a:solidFill>
                <a:schemeClr val="dk1"/>
              </a:solidFill>
              <a:latin typeface="Source Sans Pro"/>
              <a:ea typeface="Source Sans Pro"/>
              <a:cs typeface="Source Sans Pro"/>
              <a:sym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We created a POST endpoint in which it expects an audio file as the body of the request and returns an array of emotions as a response via GET request, predicted by the model from that audio.</a:t>
            </a:r>
          </a:p>
          <a:p>
            <a:pPr marL="457200" lvl="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When the API receives the audio file some pre-processing is done in which it removes the silenced region from the audio and if the audio is large it divides the</a:t>
            </a:r>
          </a:p>
          <a:p>
            <a:pPr marL="139700" algn="just">
              <a:lnSpc>
                <a:spcPct val="115000"/>
              </a:lnSpc>
              <a:buSzPts val="1400"/>
            </a:pPr>
            <a:r>
              <a:rPr lang="en-US" dirty="0">
                <a:solidFill>
                  <a:schemeClr val="dk1"/>
                </a:solidFill>
                <a:latin typeface="Source Sans Pro"/>
                <a:ea typeface="Source Sans Pro"/>
                <a:cs typeface="Source Sans Pro"/>
              </a:rPr>
              <a:t>         audio into chunks and perform the analysis on each audio.</a:t>
            </a:r>
          </a:p>
          <a:p>
            <a:pPr marL="139700" lvl="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rPr>
              <a:t>Flask provides us with a </a:t>
            </a:r>
            <a:r>
              <a:rPr lang="en-US" dirty="0" err="1">
                <a:solidFill>
                  <a:schemeClr val="dk1"/>
                </a:solidFill>
                <a:latin typeface="Source Sans Pro"/>
                <a:ea typeface="Source Sans Pro"/>
              </a:rPr>
              <a:t>jsonify</a:t>
            </a:r>
            <a:r>
              <a:rPr lang="en-US" dirty="0">
                <a:solidFill>
                  <a:schemeClr val="dk1"/>
                </a:solidFill>
                <a:latin typeface="Source Sans Pro"/>
                <a:ea typeface="Source Sans Pro"/>
              </a:rPr>
              <a:t> function that allows us</a:t>
            </a:r>
          </a:p>
          <a:p>
            <a:pPr marL="139700" algn="just">
              <a:lnSpc>
                <a:spcPct val="115000"/>
              </a:lnSpc>
              <a:buSzPts val="1400"/>
            </a:pPr>
            <a:r>
              <a:rPr lang="en-US" dirty="0">
                <a:solidFill>
                  <a:schemeClr val="dk1"/>
                </a:solidFill>
                <a:latin typeface="Source Sans Pro"/>
                <a:ea typeface="Source Sans Pro"/>
              </a:rPr>
              <a:t>         to convert the response to JSON format.</a:t>
            </a:r>
          </a:p>
          <a:p>
            <a:pPr marL="45720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139700" algn="just">
              <a:lnSpc>
                <a:spcPct val="115000"/>
              </a:lnSpc>
              <a:buSzPts val="1400"/>
            </a:pPr>
            <a:endParaRPr lang="en-US" b="0" i="0" dirty="0">
              <a:solidFill>
                <a:srgbClr val="202124"/>
              </a:solidFill>
              <a:effectLst/>
              <a:latin typeface="arial" panose="020B0604020202020204" pitchFamily="34" charset="0"/>
            </a:endParaRPr>
          </a:p>
          <a:p>
            <a:pPr marL="139700" algn="just">
              <a:lnSpc>
                <a:spcPct val="115000"/>
              </a:lnSpc>
              <a:buSzPts val="1400"/>
            </a:pPr>
            <a:endParaRPr lang="en-US" dirty="0">
              <a:solidFill>
                <a:schemeClr val="dk1"/>
              </a:solidFill>
              <a:latin typeface="Source Sans Pro"/>
              <a:ea typeface="Source Sans Pro"/>
              <a:cs typeface="Source Sans Pro"/>
            </a:endParaRPr>
          </a:p>
          <a:p>
            <a:pPr marL="139700" lvl="8" algn="just">
              <a:lnSpc>
                <a:spcPct val="115000"/>
              </a:lnSpc>
              <a:buSzPts val="1400"/>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5" name="Picture 4">
            <a:extLst>
              <a:ext uri="{FF2B5EF4-FFF2-40B4-BE49-F238E27FC236}">
                <a16:creationId xmlns:a16="http://schemas.microsoft.com/office/drawing/2014/main" id="{F20BC9EC-2133-19CC-DBEA-83B4A32F26FE}"/>
              </a:ext>
            </a:extLst>
          </p:cNvPr>
          <p:cNvPicPr>
            <a:picLocks noChangeAspect="1"/>
          </p:cNvPicPr>
          <p:nvPr/>
        </p:nvPicPr>
        <p:blipFill>
          <a:blip r:embed="rId3"/>
          <a:stretch>
            <a:fillRect/>
          </a:stretch>
        </p:blipFill>
        <p:spPr>
          <a:xfrm>
            <a:off x="5422605" y="2853540"/>
            <a:ext cx="3256129" cy="1404938"/>
          </a:xfrm>
          <a:prstGeom prst="rect">
            <a:avLst/>
          </a:prstGeom>
        </p:spPr>
      </p:pic>
    </p:spTree>
    <p:extLst>
      <p:ext uri="{BB962C8B-B14F-4D97-AF65-F5344CB8AC3E}">
        <p14:creationId xmlns:p14="http://schemas.microsoft.com/office/powerpoint/2010/main" val="1121231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8787-4EC2-BDE6-CD6F-E5CB38D1B3C6}"/>
              </a:ext>
            </a:extLst>
          </p:cNvPr>
          <p:cNvSpPr>
            <a:spLocks noGrp="1"/>
          </p:cNvSpPr>
          <p:nvPr>
            <p:ph type="title"/>
          </p:nvPr>
        </p:nvSpPr>
        <p:spPr/>
        <p:txBody>
          <a:bodyPr/>
          <a:lstStyle/>
          <a:p>
            <a:r>
              <a:rPr lang="en-US" dirty="0"/>
              <a:t>User Interface – Front End Development</a:t>
            </a:r>
          </a:p>
        </p:txBody>
      </p:sp>
      <p:sp>
        <p:nvSpPr>
          <p:cNvPr id="3" name="Slide Number Placeholder 2">
            <a:extLst>
              <a:ext uri="{FF2B5EF4-FFF2-40B4-BE49-F238E27FC236}">
                <a16:creationId xmlns:a16="http://schemas.microsoft.com/office/drawing/2014/main" id="{129F0384-2BBB-8031-87C9-7EC9A710F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6" name="Google Shape;76;p13">
            <a:extLst>
              <a:ext uri="{FF2B5EF4-FFF2-40B4-BE49-F238E27FC236}">
                <a16:creationId xmlns:a16="http://schemas.microsoft.com/office/drawing/2014/main" id="{D386053E-E133-4C1D-F8CF-33A534C177C8}"/>
              </a:ext>
            </a:extLst>
          </p:cNvPr>
          <p:cNvSpPr txBox="1"/>
          <p:nvPr/>
        </p:nvSpPr>
        <p:spPr>
          <a:xfrm>
            <a:off x="453679" y="1010719"/>
            <a:ext cx="5337521" cy="3280159"/>
          </a:xfrm>
          <a:prstGeom prst="rect">
            <a:avLst/>
          </a:prstGeom>
          <a:noFill/>
          <a:ln>
            <a:noFill/>
          </a:ln>
        </p:spPr>
        <p:txBody>
          <a:bodyPr spcFirstLastPara="1" wrap="square" lIns="91425" tIns="91425" rIns="91425" bIns="91425" anchor="t" anchorCtr="0">
            <a:noAutofit/>
          </a:bodyPr>
          <a:lstStyle/>
          <a:p>
            <a:pPr marL="457200" indent="-317500" algn="just">
              <a:lnSpc>
                <a:spcPct val="115000"/>
              </a:lnSpc>
              <a:buSzPts val="1400"/>
              <a:buFont typeface="Arial"/>
              <a:buChar char="◎"/>
            </a:pPr>
            <a:r>
              <a:rPr lang="en-US" dirty="0" err="1">
                <a:solidFill>
                  <a:schemeClr val="dk1"/>
                </a:solidFill>
                <a:latin typeface="Source Sans Pro"/>
                <a:ea typeface="Source Sans Pro"/>
                <a:cs typeface="Source Sans Pro"/>
                <a:sym typeface="Source Sans Pro"/>
              </a:rPr>
              <a:t>Reactjs</a:t>
            </a:r>
            <a:r>
              <a:rPr lang="en-US" dirty="0">
                <a:solidFill>
                  <a:schemeClr val="dk1"/>
                </a:solidFill>
                <a:latin typeface="Source Sans Pro"/>
                <a:ea typeface="Source Sans Pro"/>
                <a:cs typeface="Source Sans Pro"/>
                <a:sym typeface="Source Sans Pro"/>
              </a:rPr>
              <a:t> has been used to develop the front end as SWA and for styling, CSS has been used.</a:t>
            </a:r>
          </a:p>
          <a:p>
            <a:pPr marL="13970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The app features three different ways in which the user can send the request/audio to the end point for analysis.</a:t>
            </a:r>
          </a:p>
          <a:p>
            <a:pPr marL="457200" lvl="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The first way is to try the application as a test user where the user has the option to upload the audio.</a:t>
            </a:r>
          </a:p>
          <a:p>
            <a:pPr marL="45720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Upon a successful request a pie chart will be generated containing the response of that uploaded audio featuring the predicted emotions.</a:t>
            </a:r>
          </a:p>
          <a:p>
            <a:pPr marL="139700" lvl="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139700" algn="just">
              <a:lnSpc>
                <a:spcPct val="115000"/>
              </a:lnSpc>
              <a:buSzPts val="1400"/>
            </a:pPr>
            <a:endParaRPr lang="en-US" b="0" i="0" dirty="0">
              <a:solidFill>
                <a:srgbClr val="202124"/>
              </a:solidFill>
              <a:effectLst/>
              <a:latin typeface="arial" panose="020B0604020202020204" pitchFamily="34" charset="0"/>
            </a:endParaRPr>
          </a:p>
          <a:p>
            <a:pPr marL="139700" algn="just">
              <a:lnSpc>
                <a:spcPct val="115000"/>
              </a:lnSpc>
              <a:buSzPts val="1400"/>
            </a:pPr>
            <a:endParaRPr lang="en-US" dirty="0">
              <a:solidFill>
                <a:schemeClr val="dk1"/>
              </a:solidFill>
              <a:latin typeface="Source Sans Pro"/>
              <a:ea typeface="Source Sans Pro"/>
              <a:cs typeface="Source Sans Pro"/>
            </a:endParaRPr>
          </a:p>
          <a:p>
            <a:pPr marL="139700" lvl="8" algn="just">
              <a:lnSpc>
                <a:spcPct val="115000"/>
              </a:lnSpc>
              <a:buSzPts val="1400"/>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10" name="Picture 9">
            <a:extLst>
              <a:ext uri="{FF2B5EF4-FFF2-40B4-BE49-F238E27FC236}">
                <a16:creationId xmlns:a16="http://schemas.microsoft.com/office/drawing/2014/main" id="{6AB74068-481F-4332-4AC5-DFEBA138BA7B}"/>
              </a:ext>
            </a:extLst>
          </p:cNvPr>
          <p:cNvPicPr>
            <a:picLocks noChangeAspect="1"/>
          </p:cNvPicPr>
          <p:nvPr/>
        </p:nvPicPr>
        <p:blipFill rotWithShape="1">
          <a:blip r:embed="rId2"/>
          <a:srcRect l="3206"/>
          <a:stretch/>
        </p:blipFill>
        <p:spPr>
          <a:xfrm>
            <a:off x="6042154" y="2650798"/>
            <a:ext cx="2797589" cy="2008098"/>
          </a:xfrm>
          <a:prstGeom prst="roundRect">
            <a:avLst>
              <a:gd name="adj" fmla="val 16667"/>
            </a:avLst>
          </a:prstGeom>
          <a:ln>
            <a:solidFill>
              <a:schemeClr val="accent4">
                <a:lumMod val="10000"/>
              </a:schemeClr>
            </a:solidFill>
          </a:ln>
          <a:effectLst>
            <a:outerShdw blurRad="76200" dist="38100" dir="7800000" algn="tl" rotWithShape="0">
              <a:srgbClr val="000000">
                <a:alpha val="40000"/>
              </a:srgbClr>
            </a:outerShdw>
          </a:effectLst>
        </p:spPr>
      </p:pic>
      <p:pic>
        <p:nvPicPr>
          <p:cNvPr id="5" name="Picture 4">
            <a:extLst>
              <a:ext uri="{FF2B5EF4-FFF2-40B4-BE49-F238E27FC236}">
                <a16:creationId xmlns:a16="http://schemas.microsoft.com/office/drawing/2014/main" id="{B10DAC28-93E8-0785-D6D3-666519900EBA}"/>
              </a:ext>
            </a:extLst>
          </p:cNvPr>
          <p:cNvPicPr>
            <a:picLocks noChangeAspect="1"/>
          </p:cNvPicPr>
          <p:nvPr/>
        </p:nvPicPr>
        <p:blipFill>
          <a:blip r:embed="rId3"/>
          <a:stretch>
            <a:fillRect/>
          </a:stretch>
        </p:blipFill>
        <p:spPr>
          <a:xfrm>
            <a:off x="6042153" y="422798"/>
            <a:ext cx="2797589" cy="2067737"/>
          </a:xfrm>
          <a:prstGeom prst="roundRect">
            <a:avLst>
              <a:gd name="adj" fmla="val 16667"/>
            </a:avLst>
          </a:prstGeom>
          <a:ln>
            <a:solidFill>
              <a:schemeClr val="tx2">
                <a:lumMod val="10000"/>
              </a:schemeClr>
            </a:solid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1784778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endParaRPr sz="6000" dirty="0">
              <a:solidFill>
                <a:schemeClr val="accent4"/>
              </a:solidFill>
            </a:endParaRPr>
          </a:p>
          <a:p>
            <a:pPr marL="0" lvl="0" indent="0" algn="l" rtl="0">
              <a:spcBef>
                <a:spcPts val="0"/>
              </a:spcBef>
              <a:spcAft>
                <a:spcPts val="0"/>
              </a:spcAft>
              <a:buNone/>
            </a:pPr>
            <a:r>
              <a:rPr lang="en" dirty="0"/>
              <a:t>Introduction</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3ECC-EDD0-562B-F87A-1B6C0E20F206}"/>
              </a:ext>
            </a:extLst>
          </p:cNvPr>
          <p:cNvSpPr>
            <a:spLocks noGrp="1"/>
          </p:cNvSpPr>
          <p:nvPr>
            <p:ph type="title"/>
          </p:nvPr>
        </p:nvSpPr>
        <p:spPr>
          <a:xfrm>
            <a:off x="474944" y="226975"/>
            <a:ext cx="7571700" cy="702600"/>
          </a:xfrm>
        </p:spPr>
        <p:txBody>
          <a:bodyPr/>
          <a:lstStyle/>
          <a:p>
            <a:r>
              <a:rPr lang="en-US" dirty="0"/>
              <a:t>User Interface – Live Audio Recording</a:t>
            </a:r>
          </a:p>
        </p:txBody>
      </p:sp>
      <p:sp>
        <p:nvSpPr>
          <p:cNvPr id="3" name="Slide Number Placeholder 2">
            <a:extLst>
              <a:ext uri="{FF2B5EF4-FFF2-40B4-BE49-F238E27FC236}">
                <a16:creationId xmlns:a16="http://schemas.microsoft.com/office/drawing/2014/main" id="{91B5B029-C0E8-AE23-9021-E238FBFF8A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6" name="Google Shape;76;p13">
            <a:extLst>
              <a:ext uri="{FF2B5EF4-FFF2-40B4-BE49-F238E27FC236}">
                <a16:creationId xmlns:a16="http://schemas.microsoft.com/office/drawing/2014/main" id="{FA1AD12D-D17C-07E4-BD4B-18984820ED95}"/>
              </a:ext>
            </a:extLst>
          </p:cNvPr>
          <p:cNvSpPr txBox="1"/>
          <p:nvPr/>
        </p:nvSpPr>
        <p:spPr>
          <a:xfrm>
            <a:off x="474944" y="1029770"/>
            <a:ext cx="5181578" cy="3438258"/>
          </a:xfrm>
          <a:prstGeom prst="rect">
            <a:avLst/>
          </a:prstGeom>
          <a:noFill/>
          <a:ln>
            <a:noFill/>
          </a:ln>
        </p:spPr>
        <p:txBody>
          <a:bodyPr spcFirstLastPara="1" wrap="square" lIns="91425" tIns="91425" rIns="91425" bIns="91425" anchor="t" anchorCtr="0">
            <a:noAutofit/>
          </a:bodyPr>
          <a:lstStyle/>
          <a:p>
            <a:pPr marL="457200" indent="-317500" algn="just">
              <a:lnSpc>
                <a:spcPct val="115000"/>
              </a:lnSpc>
              <a:buSzPts val="1400"/>
              <a:buFont typeface="Arial"/>
              <a:buChar char="◎"/>
            </a:pPr>
            <a:r>
              <a:rPr lang="en-US" dirty="0">
                <a:solidFill>
                  <a:schemeClr val="dk1"/>
                </a:solidFill>
                <a:latin typeface="Source Sans Pro"/>
                <a:ea typeface="Source Sans Pro"/>
              </a:rPr>
              <a:t>The second option is to use the In-app built-in audio recorder where the user can record their audio and upon stopping the audio it will be ready to upload for the prediction.</a:t>
            </a:r>
          </a:p>
          <a:p>
            <a:pPr marL="13970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The third option is for supervisors in which they will log in with the given credentials. For authentication, we have used </a:t>
            </a:r>
            <a:r>
              <a:rPr lang="en-US" dirty="0" err="1">
                <a:solidFill>
                  <a:schemeClr val="dk1"/>
                </a:solidFill>
                <a:latin typeface="Source Sans Pro"/>
                <a:ea typeface="Source Sans Pro"/>
                <a:cs typeface="Source Sans Pro"/>
              </a:rPr>
              <a:t>FirebaseAuth</a:t>
            </a:r>
            <a:r>
              <a:rPr lang="en-US" dirty="0">
                <a:solidFill>
                  <a:schemeClr val="dk1"/>
                </a:solidFill>
                <a:latin typeface="Source Sans Pro"/>
                <a:ea typeface="Source Sans Pro"/>
                <a:cs typeface="Source Sans Pro"/>
              </a:rPr>
              <a:t>.</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cs typeface="Source Sans Pro"/>
              </a:rPr>
              <a:t>Upon successful login the supervisor will have a list of agents working under them and for each agent, their audios will be fetched from the database</a:t>
            </a:r>
            <a:endParaRPr lang="en-US" dirty="0">
              <a:solidFill>
                <a:schemeClr val="dk1"/>
              </a:solidFill>
              <a:latin typeface="Source Sans Pro"/>
              <a:ea typeface="Source Sans Pro"/>
              <a:cs typeface="Source Sans Pro"/>
              <a:sym typeface="Source Sans Pro"/>
            </a:endParaRPr>
          </a:p>
          <a:p>
            <a:pPr marL="45720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139700" algn="just">
              <a:lnSpc>
                <a:spcPct val="115000"/>
              </a:lnSpc>
              <a:buSzPts val="1400"/>
            </a:pPr>
            <a:endParaRPr lang="en-US" b="0" i="0" dirty="0">
              <a:solidFill>
                <a:srgbClr val="202124"/>
              </a:solidFill>
              <a:effectLst/>
              <a:latin typeface="arial" panose="020B0604020202020204" pitchFamily="34" charset="0"/>
            </a:endParaRPr>
          </a:p>
          <a:p>
            <a:pPr marL="139700" algn="just">
              <a:lnSpc>
                <a:spcPct val="115000"/>
              </a:lnSpc>
              <a:buSzPts val="1400"/>
            </a:pPr>
            <a:endParaRPr lang="en-US" dirty="0">
              <a:solidFill>
                <a:schemeClr val="dk1"/>
              </a:solidFill>
              <a:latin typeface="Source Sans Pro"/>
              <a:ea typeface="Source Sans Pro"/>
              <a:cs typeface="Source Sans Pro"/>
            </a:endParaRPr>
          </a:p>
          <a:p>
            <a:pPr marL="139700" lvl="8" algn="just">
              <a:lnSpc>
                <a:spcPct val="115000"/>
              </a:lnSpc>
              <a:buSzPts val="1400"/>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11" name="Picture 10">
            <a:extLst>
              <a:ext uri="{FF2B5EF4-FFF2-40B4-BE49-F238E27FC236}">
                <a16:creationId xmlns:a16="http://schemas.microsoft.com/office/drawing/2014/main" id="{04FEFA9E-B6B2-19CB-D262-423EC7F4F33A}"/>
              </a:ext>
            </a:extLst>
          </p:cNvPr>
          <p:cNvPicPr>
            <a:picLocks noChangeAspect="1"/>
          </p:cNvPicPr>
          <p:nvPr/>
        </p:nvPicPr>
        <p:blipFill>
          <a:blip r:embed="rId3"/>
          <a:stretch>
            <a:fillRect/>
          </a:stretch>
        </p:blipFill>
        <p:spPr>
          <a:xfrm>
            <a:off x="6099725" y="226975"/>
            <a:ext cx="2665023" cy="2211350"/>
          </a:xfrm>
          <a:prstGeom prst="rect">
            <a:avLst/>
          </a:prstGeom>
          <a:ln>
            <a:solidFill>
              <a:schemeClr val="tx1"/>
            </a:solidFill>
          </a:ln>
        </p:spPr>
      </p:pic>
      <p:pic>
        <p:nvPicPr>
          <p:cNvPr id="14" name="Picture 13">
            <a:extLst>
              <a:ext uri="{FF2B5EF4-FFF2-40B4-BE49-F238E27FC236}">
                <a16:creationId xmlns:a16="http://schemas.microsoft.com/office/drawing/2014/main" id="{4A41D3B9-4A28-7F24-5BA2-F38B2788B8AA}"/>
              </a:ext>
            </a:extLst>
          </p:cNvPr>
          <p:cNvPicPr>
            <a:picLocks noChangeAspect="1"/>
          </p:cNvPicPr>
          <p:nvPr/>
        </p:nvPicPr>
        <p:blipFill>
          <a:blip r:embed="rId4"/>
          <a:stretch>
            <a:fillRect/>
          </a:stretch>
        </p:blipFill>
        <p:spPr>
          <a:xfrm>
            <a:off x="6099726" y="2705175"/>
            <a:ext cx="2701328" cy="2211350"/>
          </a:xfrm>
          <a:prstGeom prst="rect">
            <a:avLst/>
          </a:prstGeom>
          <a:ln>
            <a:solidFill>
              <a:schemeClr val="tx1"/>
            </a:solidFill>
          </a:ln>
        </p:spPr>
      </p:pic>
    </p:spTree>
    <p:extLst>
      <p:ext uri="{BB962C8B-B14F-4D97-AF65-F5344CB8AC3E}">
        <p14:creationId xmlns:p14="http://schemas.microsoft.com/office/powerpoint/2010/main" val="3050869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D79AF-6B02-7705-BFD0-6406859B7CF0}"/>
              </a:ext>
            </a:extLst>
          </p:cNvPr>
          <p:cNvSpPr>
            <a:spLocks noGrp="1"/>
          </p:cNvSpPr>
          <p:nvPr>
            <p:ph type="title"/>
          </p:nvPr>
        </p:nvSpPr>
        <p:spPr>
          <a:xfrm>
            <a:off x="633751" y="318575"/>
            <a:ext cx="7571700" cy="702600"/>
          </a:xfrm>
        </p:spPr>
        <p:txBody>
          <a:bodyPr/>
          <a:lstStyle/>
          <a:p>
            <a:r>
              <a:rPr lang="en-US" dirty="0"/>
              <a:t>User Interface – Supervisor View</a:t>
            </a:r>
          </a:p>
        </p:txBody>
      </p:sp>
      <p:sp>
        <p:nvSpPr>
          <p:cNvPr id="3" name="Slide Number Placeholder 2">
            <a:extLst>
              <a:ext uri="{FF2B5EF4-FFF2-40B4-BE49-F238E27FC236}">
                <a16:creationId xmlns:a16="http://schemas.microsoft.com/office/drawing/2014/main" id="{1FE0AD9B-FD75-24FB-E634-512F8F1DF7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a:extLst>
              <a:ext uri="{FF2B5EF4-FFF2-40B4-BE49-F238E27FC236}">
                <a16:creationId xmlns:a16="http://schemas.microsoft.com/office/drawing/2014/main" id="{997BC774-50CE-E9F0-4185-C58AE21B2778}"/>
              </a:ext>
            </a:extLst>
          </p:cNvPr>
          <p:cNvPicPr>
            <a:picLocks noChangeAspect="1"/>
          </p:cNvPicPr>
          <p:nvPr/>
        </p:nvPicPr>
        <p:blipFill rotWithShape="1">
          <a:blip r:embed="rId2"/>
          <a:srcRect l="1100" t="1787" r="865" b="1320"/>
          <a:stretch/>
        </p:blipFill>
        <p:spPr>
          <a:xfrm>
            <a:off x="4629150" y="1351585"/>
            <a:ext cx="4219576" cy="2591766"/>
          </a:xfrm>
          <a:prstGeom prst="rect">
            <a:avLst/>
          </a:prstGeom>
          <a:ln>
            <a:solidFill>
              <a:schemeClr val="tx2">
                <a:lumMod val="10000"/>
              </a:schemeClr>
            </a:solidFill>
          </a:ln>
          <a:effectLst>
            <a:outerShdw blurRad="190500" algn="tl" rotWithShape="0">
              <a:srgbClr val="000000">
                <a:alpha val="70000"/>
              </a:srgbClr>
            </a:outerShdw>
          </a:effectLst>
        </p:spPr>
      </p:pic>
      <p:sp>
        <p:nvSpPr>
          <p:cNvPr id="8" name="Google Shape;76;p13">
            <a:extLst>
              <a:ext uri="{FF2B5EF4-FFF2-40B4-BE49-F238E27FC236}">
                <a16:creationId xmlns:a16="http://schemas.microsoft.com/office/drawing/2014/main" id="{8BE47EF1-5582-DBC8-DF29-C0433377147C}"/>
              </a:ext>
            </a:extLst>
          </p:cNvPr>
          <p:cNvSpPr txBox="1"/>
          <p:nvPr/>
        </p:nvSpPr>
        <p:spPr>
          <a:xfrm>
            <a:off x="419566" y="858320"/>
            <a:ext cx="3820609" cy="3485080"/>
          </a:xfrm>
          <a:prstGeom prst="rect">
            <a:avLst/>
          </a:prstGeom>
          <a:noFill/>
          <a:ln>
            <a:noFill/>
          </a:ln>
        </p:spPr>
        <p:txBody>
          <a:bodyPr spcFirstLastPara="1" wrap="square" lIns="91425" tIns="91425" rIns="91425" bIns="91425" anchor="t" anchorCtr="0">
            <a:noAutofit/>
          </a:bodyPr>
          <a:lstStyle/>
          <a:p>
            <a:pPr marL="139700" lvl="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rPr>
              <a:t>The admin panel is fully functional for a supervisor, who can delete the agent’s data from the database or can upload new data for the agent from his/her system</a:t>
            </a:r>
          </a:p>
          <a:p>
            <a:pPr marL="457200" indent="-317500" algn="just">
              <a:lnSpc>
                <a:spcPct val="115000"/>
              </a:lnSpc>
              <a:buSzPts val="1400"/>
              <a:buFont typeface="Arial"/>
              <a:buChar char="◎"/>
            </a:pPr>
            <a:endParaRPr lang="en-US" dirty="0">
              <a:solidFill>
                <a:schemeClr val="dk1"/>
              </a:solidFill>
              <a:latin typeface="Source Sans Pro"/>
              <a:ea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rPr>
              <a:t>Firebase </a:t>
            </a:r>
            <a:r>
              <a:rPr lang="en-US" dirty="0" err="1">
                <a:solidFill>
                  <a:schemeClr val="dk1"/>
                </a:solidFill>
                <a:latin typeface="Source Sans Pro"/>
                <a:ea typeface="Source Sans Pro"/>
              </a:rPr>
              <a:t>Realtime</a:t>
            </a:r>
            <a:r>
              <a:rPr lang="en-US" dirty="0">
                <a:solidFill>
                  <a:schemeClr val="dk1"/>
                </a:solidFill>
                <a:latin typeface="Source Sans Pro"/>
                <a:ea typeface="Source Sans Pro"/>
              </a:rPr>
              <a:t> database is used to save the information about the agent (name and id).</a:t>
            </a:r>
          </a:p>
          <a:p>
            <a:pPr marL="457200" indent="-317500" algn="just">
              <a:lnSpc>
                <a:spcPct val="115000"/>
              </a:lnSpc>
              <a:buSzPts val="1400"/>
              <a:buFont typeface="Arial"/>
              <a:buChar char="◎"/>
            </a:pPr>
            <a:endParaRPr lang="en-US" dirty="0">
              <a:solidFill>
                <a:schemeClr val="dk1"/>
              </a:solidFill>
              <a:latin typeface="Source Sans Pro"/>
              <a:ea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rPr>
              <a:t>For every agent the audios are fetched from the </a:t>
            </a:r>
            <a:r>
              <a:rPr lang="en-US" dirty="0" err="1">
                <a:solidFill>
                  <a:schemeClr val="dk1"/>
                </a:solidFill>
                <a:latin typeface="Source Sans Pro"/>
                <a:ea typeface="Source Sans Pro"/>
              </a:rPr>
              <a:t>firestore</a:t>
            </a:r>
            <a:r>
              <a:rPr lang="en-US" dirty="0">
                <a:solidFill>
                  <a:schemeClr val="dk1"/>
                </a:solidFill>
                <a:latin typeface="Source Sans Pro"/>
                <a:ea typeface="Source Sans Pro"/>
              </a:rPr>
              <a:t> database which is a cloud storage option provided by firebase</a:t>
            </a:r>
          </a:p>
          <a:p>
            <a:pPr marL="457200" indent="-317500" algn="just">
              <a:lnSpc>
                <a:spcPct val="115000"/>
              </a:lnSpc>
              <a:buSzPts val="1400"/>
              <a:buFont typeface="Arial"/>
              <a:buChar char="◎"/>
            </a:pPr>
            <a:endParaRPr lang="en-US" dirty="0">
              <a:solidFill>
                <a:schemeClr val="dk1"/>
              </a:solidFill>
              <a:latin typeface="Source Sans Pro"/>
              <a:ea typeface="Source Sans Pro"/>
            </a:endParaRPr>
          </a:p>
          <a:p>
            <a:pPr marL="139700" algn="just">
              <a:lnSpc>
                <a:spcPct val="115000"/>
              </a:lnSpc>
              <a:buSzPts val="1400"/>
            </a:pPr>
            <a:endParaRPr lang="en-US" dirty="0">
              <a:solidFill>
                <a:schemeClr val="dk1"/>
              </a:solidFill>
              <a:latin typeface="Source Sans Pro"/>
              <a:ea typeface="Source Sans Pro"/>
              <a:cs typeface="Source Sans Pro"/>
              <a:sym typeface="Source Sans Pro"/>
            </a:endParaRPr>
          </a:p>
          <a:p>
            <a:pPr marL="45720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139700" algn="just">
              <a:lnSpc>
                <a:spcPct val="115000"/>
              </a:lnSpc>
              <a:buSzPts val="1400"/>
            </a:pPr>
            <a:endParaRPr lang="en-US" b="0" i="0" dirty="0">
              <a:solidFill>
                <a:srgbClr val="202124"/>
              </a:solidFill>
              <a:effectLst/>
              <a:latin typeface="arial" panose="020B0604020202020204" pitchFamily="34" charset="0"/>
            </a:endParaRPr>
          </a:p>
          <a:p>
            <a:pPr marL="139700" algn="just">
              <a:lnSpc>
                <a:spcPct val="115000"/>
              </a:lnSpc>
              <a:buSzPts val="1400"/>
            </a:pPr>
            <a:endParaRPr lang="en-US" dirty="0">
              <a:solidFill>
                <a:schemeClr val="dk1"/>
              </a:solidFill>
              <a:latin typeface="Source Sans Pro"/>
              <a:ea typeface="Source Sans Pro"/>
              <a:cs typeface="Source Sans Pro"/>
            </a:endParaRPr>
          </a:p>
          <a:p>
            <a:pPr marL="139700" lvl="8" algn="just">
              <a:lnSpc>
                <a:spcPct val="115000"/>
              </a:lnSpc>
              <a:buSzPts val="1400"/>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85436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19D7-FE6D-31E4-ECBE-6A563EDC1FAC}"/>
              </a:ext>
            </a:extLst>
          </p:cNvPr>
          <p:cNvSpPr>
            <a:spLocks noGrp="1"/>
          </p:cNvSpPr>
          <p:nvPr>
            <p:ph type="title"/>
          </p:nvPr>
        </p:nvSpPr>
        <p:spPr>
          <a:xfrm>
            <a:off x="664689" y="289070"/>
            <a:ext cx="7571700" cy="702600"/>
          </a:xfrm>
        </p:spPr>
        <p:txBody>
          <a:bodyPr/>
          <a:lstStyle/>
          <a:p>
            <a:r>
              <a:rPr lang="en-US" dirty="0"/>
              <a:t>User Interface – Result Preview</a:t>
            </a:r>
          </a:p>
        </p:txBody>
      </p:sp>
      <p:sp>
        <p:nvSpPr>
          <p:cNvPr id="3" name="Slide Number Placeholder 2">
            <a:extLst>
              <a:ext uri="{FF2B5EF4-FFF2-40B4-BE49-F238E27FC236}">
                <a16:creationId xmlns:a16="http://schemas.microsoft.com/office/drawing/2014/main" id="{088FF93D-A3D1-3997-800E-4FDCDEEDAF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Picture 4">
            <a:extLst>
              <a:ext uri="{FF2B5EF4-FFF2-40B4-BE49-F238E27FC236}">
                <a16:creationId xmlns:a16="http://schemas.microsoft.com/office/drawing/2014/main" id="{5599A3AA-7645-89E2-E423-4E100D4E4F13}"/>
              </a:ext>
            </a:extLst>
          </p:cNvPr>
          <p:cNvPicPr>
            <a:picLocks noChangeAspect="1"/>
          </p:cNvPicPr>
          <p:nvPr/>
        </p:nvPicPr>
        <p:blipFill rotWithShape="1">
          <a:blip r:embed="rId2"/>
          <a:srcRect l="1117" t="1722" r="1219"/>
          <a:stretch/>
        </p:blipFill>
        <p:spPr>
          <a:xfrm>
            <a:off x="4648199" y="1162051"/>
            <a:ext cx="4171951" cy="2611500"/>
          </a:xfrm>
          <a:prstGeom prst="roundRect">
            <a:avLst>
              <a:gd name="adj" fmla="val 16667"/>
            </a:avLst>
          </a:prstGeom>
          <a:ln>
            <a:solidFill>
              <a:schemeClr val="tx2">
                <a:lumMod val="1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Google Shape;76;p13">
            <a:extLst>
              <a:ext uri="{FF2B5EF4-FFF2-40B4-BE49-F238E27FC236}">
                <a16:creationId xmlns:a16="http://schemas.microsoft.com/office/drawing/2014/main" id="{79CE2F72-EB11-C278-7B66-EA440558011C}"/>
              </a:ext>
            </a:extLst>
          </p:cNvPr>
          <p:cNvSpPr txBox="1"/>
          <p:nvPr/>
        </p:nvSpPr>
        <p:spPr>
          <a:xfrm>
            <a:off x="450356" y="991670"/>
            <a:ext cx="3820609" cy="2881179"/>
          </a:xfrm>
          <a:prstGeom prst="rect">
            <a:avLst/>
          </a:prstGeom>
          <a:noFill/>
          <a:ln>
            <a:noFill/>
          </a:ln>
        </p:spPr>
        <p:txBody>
          <a:bodyPr spcFirstLastPara="1" wrap="square" lIns="91425" tIns="91425" rIns="91425" bIns="91425" anchor="t" anchorCtr="0">
            <a:noAutofit/>
          </a:bodyPr>
          <a:lstStyle/>
          <a:p>
            <a:pPr marL="457200" indent="-317500" algn="just">
              <a:lnSpc>
                <a:spcPct val="115000"/>
              </a:lnSpc>
              <a:buSzPts val="1400"/>
              <a:buFont typeface="Arial"/>
              <a:buChar char="◎"/>
            </a:pPr>
            <a:r>
              <a:rPr lang="en-US" dirty="0">
                <a:solidFill>
                  <a:schemeClr val="dk1"/>
                </a:solidFill>
                <a:latin typeface="Source Sans Pro"/>
                <a:ea typeface="Source Sans Pro"/>
              </a:rPr>
              <a:t>Upon successful submission of the file sentiment analysis will be performed on the provided audio.</a:t>
            </a:r>
          </a:p>
          <a:p>
            <a:pPr marL="457200" indent="-317500" algn="just">
              <a:lnSpc>
                <a:spcPct val="115000"/>
              </a:lnSpc>
              <a:buSzPts val="1400"/>
              <a:buFont typeface="Arial"/>
              <a:buChar char="◎"/>
            </a:pPr>
            <a:endParaRPr lang="en-US" dirty="0">
              <a:solidFill>
                <a:schemeClr val="dk1"/>
              </a:solidFill>
              <a:latin typeface="Source Sans Pro"/>
              <a:ea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rPr>
              <a:t>The prediction is categorized into angry and mixed emotion classes.</a:t>
            </a:r>
          </a:p>
          <a:p>
            <a:pPr marL="457200" indent="-317500" algn="just">
              <a:lnSpc>
                <a:spcPct val="115000"/>
              </a:lnSpc>
              <a:buSzPts val="1400"/>
              <a:buFont typeface="Arial"/>
              <a:buChar char="◎"/>
            </a:pPr>
            <a:endParaRPr lang="en-US" dirty="0">
              <a:solidFill>
                <a:schemeClr val="dk1"/>
              </a:solidFill>
              <a:latin typeface="Source Sans Pro"/>
              <a:ea typeface="Source Sans Pro"/>
            </a:endParaRPr>
          </a:p>
          <a:p>
            <a:pPr marL="457200" indent="-317500" algn="just">
              <a:lnSpc>
                <a:spcPct val="115000"/>
              </a:lnSpc>
              <a:buSzPts val="1400"/>
              <a:buFont typeface="Arial"/>
              <a:buChar char="◎"/>
            </a:pPr>
            <a:r>
              <a:rPr lang="en-US" dirty="0">
                <a:solidFill>
                  <a:schemeClr val="dk1"/>
                </a:solidFill>
                <a:latin typeface="Source Sans Pro"/>
                <a:ea typeface="Source Sans Pro"/>
              </a:rPr>
              <a:t>The pie chart will feature the predictions in percentage value along with a preview of the submitted audio.</a:t>
            </a:r>
          </a:p>
          <a:p>
            <a:pPr marL="457200" indent="-317500" algn="just">
              <a:lnSpc>
                <a:spcPct val="115000"/>
              </a:lnSpc>
              <a:buSzPts val="1400"/>
              <a:buFont typeface="Arial"/>
              <a:buChar char="◎"/>
            </a:pPr>
            <a:endParaRPr lang="en-US" dirty="0">
              <a:solidFill>
                <a:schemeClr val="dk1"/>
              </a:solidFill>
              <a:latin typeface="Source Sans Pro"/>
              <a:ea typeface="Source Sans Pro"/>
            </a:endParaRPr>
          </a:p>
          <a:p>
            <a:pPr marL="139700" algn="just">
              <a:lnSpc>
                <a:spcPct val="115000"/>
              </a:lnSpc>
              <a:buSzPts val="1400"/>
            </a:pPr>
            <a:endParaRPr lang="en-US" dirty="0">
              <a:solidFill>
                <a:schemeClr val="dk1"/>
              </a:solidFill>
              <a:latin typeface="Source Sans Pro"/>
              <a:ea typeface="Source Sans Pro"/>
              <a:cs typeface="Source Sans Pro"/>
              <a:sym typeface="Source Sans Pro"/>
            </a:endParaRPr>
          </a:p>
          <a:p>
            <a:pPr marL="139700" algn="just">
              <a:lnSpc>
                <a:spcPct val="115000"/>
              </a:lnSpc>
              <a:buSzPts val="1400"/>
            </a:pPr>
            <a:endParaRPr lang="en-US" b="0" i="0" dirty="0">
              <a:solidFill>
                <a:srgbClr val="202124"/>
              </a:solidFill>
              <a:effectLst/>
              <a:latin typeface="arial" panose="020B0604020202020204" pitchFamily="34" charset="0"/>
            </a:endParaRPr>
          </a:p>
          <a:p>
            <a:pPr marL="139700" algn="just">
              <a:lnSpc>
                <a:spcPct val="115000"/>
              </a:lnSpc>
              <a:buSzPts val="1400"/>
            </a:pPr>
            <a:endParaRPr lang="en-US" dirty="0">
              <a:solidFill>
                <a:schemeClr val="dk1"/>
              </a:solidFill>
              <a:latin typeface="Source Sans Pro"/>
              <a:ea typeface="Source Sans Pro"/>
              <a:cs typeface="Source Sans Pro"/>
            </a:endParaRPr>
          </a:p>
          <a:p>
            <a:pPr marL="139700" lvl="8" algn="just">
              <a:lnSpc>
                <a:spcPct val="115000"/>
              </a:lnSpc>
              <a:buSzPts val="1400"/>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Clr>
                <a:schemeClr val="dk1"/>
              </a:buClr>
              <a:buSzPts val="1100"/>
              <a:buFont typeface="Arial"/>
              <a:buNone/>
            </a:pPr>
            <a:endParaRPr dirty="0">
              <a:solidFill>
                <a:srgbClr val="263238"/>
              </a:solidFill>
              <a:latin typeface="Source Sans Pro"/>
              <a:ea typeface="Source Sans Pro"/>
              <a:cs typeface="Source Sans Pro"/>
              <a:sym typeface="Source Sans Pro"/>
            </a:endParaRPr>
          </a:p>
          <a:p>
            <a:pPr marL="0" lvl="0" indent="0" algn="just"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28864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5.</a:t>
            </a:r>
            <a:endParaRPr sz="6000" dirty="0">
              <a:solidFill>
                <a:schemeClr val="accent4"/>
              </a:solidFill>
            </a:endParaRPr>
          </a:p>
          <a:p>
            <a:pPr marL="0" lvl="0" indent="0" algn="l" rtl="0">
              <a:spcBef>
                <a:spcPts val="0"/>
              </a:spcBef>
              <a:spcAft>
                <a:spcPts val="0"/>
              </a:spcAft>
              <a:buNone/>
            </a:pPr>
            <a:r>
              <a:rPr lang="en" dirty="0"/>
              <a:t>Milestone Summary</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880295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Achieved Milestone</a:t>
            </a:r>
            <a:endParaRPr dirty="0"/>
          </a:p>
        </p:txBody>
      </p:sp>
      <p:sp>
        <p:nvSpPr>
          <p:cNvPr id="425" name="Google Shape;425;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426" name="Google Shape;426;p39"/>
          <p:cNvSpPr/>
          <p:nvPr/>
        </p:nvSpPr>
        <p:spPr>
          <a:xfrm>
            <a:off x="7735208"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SEP 22</a:t>
            </a:r>
            <a:endParaRPr sz="1000" dirty="0">
              <a:solidFill>
                <a:schemeClr val="lt1"/>
              </a:solidFill>
              <a:latin typeface="Source Sans Pro"/>
              <a:ea typeface="Source Sans Pro"/>
              <a:cs typeface="Source Sans Pro"/>
              <a:sym typeface="Source Sans Pro"/>
            </a:endParaRPr>
          </a:p>
        </p:txBody>
      </p:sp>
      <p:sp>
        <p:nvSpPr>
          <p:cNvPr id="427" name="Google Shape;427;p39"/>
          <p:cNvSpPr/>
          <p:nvPr/>
        </p:nvSpPr>
        <p:spPr>
          <a:xfrm>
            <a:off x="7075124" y="24511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AUG 22</a:t>
            </a:r>
            <a:endParaRPr sz="1000" dirty="0">
              <a:solidFill>
                <a:schemeClr val="lt1"/>
              </a:solidFill>
              <a:latin typeface="Source Sans Pro"/>
              <a:ea typeface="Source Sans Pro"/>
              <a:cs typeface="Source Sans Pro"/>
              <a:sym typeface="Source Sans Pro"/>
            </a:endParaRPr>
          </a:p>
        </p:txBody>
      </p:sp>
      <p:sp>
        <p:nvSpPr>
          <p:cNvPr id="428" name="Google Shape;428;p39"/>
          <p:cNvSpPr/>
          <p:nvPr/>
        </p:nvSpPr>
        <p:spPr>
          <a:xfrm>
            <a:off x="6415040" y="2451150"/>
            <a:ext cx="822900" cy="393600"/>
          </a:xfrm>
          <a:prstGeom prst="homePlate">
            <a:avLst>
              <a:gd name="adj" fmla="val 32030"/>
            </a:avLst>
          </a:prstGeom>
          <a:solidFill>
            <a:schemeClr val="accent2">
              <a:lumMod val="50000"/>
            </a:schemeClr>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JUL 22</a:t>
            </a:r>
            <a:endParaRPr sz="1000" dirty="0">
              <a:solidFill>
                <a:schemeClr val="lt1"/>
              </a:solidFill>
              <a:latin typeface="Source Sans Pro"/>
              <a:ea typeface="Source Sans Pro"/>
              <a:cs typeface="Source Sans Pro"/>
              <a:sym typeface="Source Sans Pro"/>
            </a:endParaRPr>
          </a:p>
        </p:txBody>
      </p:sp>
      <p:sp>
        <p:nvSpPr>
          <p:cNvPr id="429" name="Google Shape;429;p39"/>
          <p:cNvSpPr/>
          <p:nvPr/>
        </p:nvSpPr>
        <p:spPr>
          <a:xfrm>
            <a:off x="5754956" y="2451150"/>
            <a:ext cx="822900" cy="393600"/>
          </a:xfrm>
          <a:prstGeom prst="homePlate">
            <a:avLst>
              <a:gd name="adj" fmla="val 32030"/>
            </a:avLst>
          </a:prstGeom>
          <a:solidFill>
            <a:schemeClr val="accent2">
              <a:lumMod val="50000"/>
            </a:schemeClr>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JUN 22</a:t>
            </a:r>
            <a:endParaRPr sz="1000" dirty="0">
              <a:solidFill>
                <a:schemeClr val="lt1"/>
              </a:solidFill>
              <a:latin typeface="Source Sans Pro"/>
              <a:ea typeface="Source Sans Pro"/>
              <a:cs typeface="Source Sans Pro"/>
              <a:sym typeface="Source Sans Pro"/>
            </a:endParaRPr>
          </a:p>
        </p:txBody>
      </p:sp>
      <p:sp>
        <p:nvSpPr>
          <p:cNvPr id="430" name="Google Shape;430;p39"/>
          <p:cNvSpPr/>
          <p:nvPr/>
        </p:nvSpPr>
        <p:spPr>
          <a:xfrm>
            <a:off x="5094872"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MAY 22</a:t>
            </a:r>
            <a:endParaRPr sz="1000" dirty="0">
              <a:solidFill>
                <a:schemeClr val="lt1"/>
              </a:solidFill>
              <a:latin typeface="Source Sans Pro"/>
              <a:ea typeface="Source Sans Pro"/>
              <a:cs typeface="Source Sans Pro"/>
              <a:sym typeface="Source Sans Pro"/>
            </a:endParaRPr>
          </a:p>
        </p:txBody>
      </p:sp>
      <p:sp>
        <p:nvSpPr>
          <p:cNvPr id="431" name="Google Shape;431;p39"/>
          <p:cNvSpPr/>
          <p:nvPr/>
        </p:nvSpPr>
        <p:spPr>
          <a:xfrm>
            <a:off x="4434788" y="24511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APR 22</a:t>
            </a:r>
            <a:endParaRPr sz="1000" dirty="0">
              <a:solidFill>
                <a:schemeClr val="lt1"/>
              </a:solidFill>
              <a:latin typeface="Source Sans Pro"/>
              <a:ea typeface="Source Sans Pro"/>
              <a:cs typeface="Source Sans Pro"/>
              <a:sym typeface="Source Sans Pro"/>
            </a:endParaRPr>
          </a:p>
        </p:txBody>
      </p:sp>
      <p:sp>
        <p:nvSpPr>
          <p:cNvPr id="432" name="Google Shape;432;p39"/>
          <p:cNvSpPr/>
          <p:nvPr/>
        </p:nvSpPr>
        <p:spPr>
          <a:xfrm>
            <a:off x="3814380" y="2451150"/>
            <a:ext cx="824134" cy="393600"/>
          </a:xfrm>
          <a:prstGeom prst="homePlate">
            <a:avLst>
              <a:gd name="adj" fmla="val 32030"/>
            </a:avLst>
          </a:prstGeom>
          <a:solidFill>
            <a:schemeClr val="accent1">
              <a:lumMod val="75000"/>
            </a:schemeClr>
          </a:solidFill>
          <a:ln w="28575">
            <a:noFill/>
          </a:ln>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MAR 22</a:t>
            </a:r>
            <a:endParaRPr sz="1000" dirty="0">
              <a:solidFill>
                <a:schemeClr val="lt1"/>
              </a:solidFill>
              <a:latin typeface="Source Sans Pro"/>
              <a:ea typeface="Source Sans Pro"/>
              <a:cs typeface="Source Sans Pro"/>
              <a:sym typeface="Source Sans Pro"/>
            </a:endParaRPr>
          </a:p>
        </p:txBody>
      </p:sp>
      <p:sp>
        <p:nvSpPr>
          <p:cNvPr id="433" name="Google Shape;433;p39"/>
          <p:cNvSpPr/>
          <p:nvPr/>
        </p:nvSpPr>
        <p:spPr>
          <a:xfrm>
            <a:off x="3114619" y="2451150"/>
            <a:ext cx="822900" cy="393600"/>
          </a:xfrm>
          <a:prstGeom prst="homePlate">
            <a:avLst>
              <a:gd name="adj" fmla="val 32030"/>
            </a:avLst>
          </a:prstGeom>
          <a:solidFill>
            <a:schemeClr val="accent1">
              <a:lumMod val="75000"/>
            </a:schemeClr>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FEB 22</a:t>
            </a:r>
            <a:endParaRPr sz="1000" dirty="0">
              <a:solidFill>
                <a:schemeClr val="lt1"/>
              </a:solidFill>
              <a:latin typeface="Source Sans Pro"/>
              <a:ea typeface="Source Sans Pro"/>
              <a:cs typeface="Source Sans Pro"/>
              <a:sym typeface="Source Sans Pro"/>
            </a:endParaRPr>
          </a:p>
        </p:txBody>
      </p:sp>
      <p:sp>
        <p:nvSpPr>
          <p:cNvPr id="434" name="Google Shape;434;p39"/>
          <p:cNvSpPr/>
          <p:nvPr/>
        </p:nvSpPr>
        <p:spPr>
          <a:xfrm>
            <a:off x="2454535" y="2451150"/>
            <a:ext cx="822900" cy="393600"/>
          </a:xfrm>
          <a:prstGeom prst="homePlate">
            <a:avLst>
              <a:gd name="adj" fmla="val 32030"/>
            </a:avLst>
          </a:prstGeom>
          <a:solidFill>
            <a:schemeClr val="accent1">
              <a:lumMod val="75000"/>
            </a:schemeClr>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JAN 22</a:t>
            </a:r>
            <a:endParaRPr sz="1000" dirty="0">
              <a:solidFill>
                <a:schemeClr val="lt1"/>
              </a:solidFill>
              <a:latin typeface="Source Sans Pro"/>
              <a:ea typeface="Source Sans Pro"/>
              <a:cs typeface="Source Sans Pro"/>
              <a:sym typeface="Source Sans Pro"/>
            </a:endParaRPr>
          </a:p>
        </p:txBody>
      </p:sp>
      <p:sp>
        <p:nvSpPr>
          <p:cNvPr id="435" name="Google Shape;435;p39"/>
          <p:cNvSpPr/>
          <p:nvPr/>
        </p:nvSpPr>
        <p:spPr>
          <a:xfrm>
            <a:off x="1794451" y="2451150"/>
            <a:ext cx="822900" cy="393600"/>
          </a:xfrm>
          <a:prstGeom prst="homePlate">
            <a:avLst>
              <a:gd name="adj" fmla="val 32030"/>
            </a:avLst>
          </a:prstGeom>
          <a:solidFill>
            <a:schemeClr val="accent1">
              <a:lumMod val="40000"/>
              <a:lumOff val="60000"/>
            </a:schemeClr>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DEC 21</a:t>
            </a:r>
            <a:endParaRPr sz="1000" dirty="0">
              <a:solidFill>
                <a:schemeClr val="lt1"/>
              </a:solidFill>
              <a:latin typeface="Source Sans Pro"/>
              <a:ea typeface="Source Sans Pro"/>
              <a:cs typeface="Source Sans Pro"/>
              <a:sym typeface="Source Sans Pro"/>
            </a:endParaRPr>
          </a:p>
        </p:txBody>
      </p:sp>
      <p:sp>
        <p:nvSpPr>
          <p:cNvPr id="436" name="Google Shape;436;p39"/>
          <p:cNvSpPr/>
          <p:nvPr/>
        </p:nvSpPr>
        <p:spPr>
          <a:xfrm>
            <a:off x="1134367" y="2451150"/>
            <a:ext cx="822900" cy="393600"/>
          </a:xfrm>
          <a:prstGeom prst="homePlate">
            <a:avLst>
              <a:gd name="adj" fmla="val 32030"/>
            </a:avLst>
          </a:prstGeom>
          <a:solidFill>
            <a:schemeClr val="accent1">
              <a:lumMod val="40000"/>
              <a:lumOff val="60000"/>
            </a:schemeClr>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NOV 21</a:t>
            </a:r>
            <a:endParaRPr sz="1000" dirty="0">
              <a:solidFill>
                <a:schemeClr val="lt1"/>
              </a:solidFill>
              <a:latin typeface="Source Sans Pro"/>
              <a:ea typeface="Source Sans Pro"/>
              <a:cs typeface="Source Sans Pro"/>
              <a:sym typeface="Source Sans Pro"/>
            </a:endParaRPr>
          </a:p>
        </p:txBody>
      </p:sp>
      <p:sp>
        <p:nvSpPr>
          <p:cNvPr id="437" name="Google Shape;437;p39"/>
          <p:cNvSpPr/>
          <p:nvPr/>
        </p:nvSpPr>
        <p:spPr>
          <a:xfrm>
            <a:off x="474283" y="2451150"/>
            <a:ext cx="822900" cy="393600"/>
          </a:xfrm>
          <a:prstGeom prst="homePlate">
            <a:avLst>
              <a:gd name="adj" fmla="val 32030"/>
            </a:avLst>
          </a:prstGeom>
          <a:solidFill>
            <a:schemeClr val="accent1">
              <a:lumMod val="40000"/>
              <a:lumOff val="60000"/>
            </a:schemeClr>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ource Sans Pro"/>
                <a:ea typeface="Source Sans Pro"/>
                <a:cs typeface="Source Sans Pro"/>
                <a:sym typeface="Source Sans Pro"/>
              </a:rPr>
              <a:t>OCT 21</a:t>
            </a:r>
            <a:endParaRPr sz="1000" dirty="0">
              <a:solidFill>
                <a:schemeClr val="lt1"/>
              </a:solidFill>
              <a:latin typeface="Source Sans Pro"/>
              <a:ea typeface="Source Sans Pro"/>
              <a:cs typeface="Source Sans Pro"/>
              <a:sym typeface="Source Sans Pro"/>
            </a:endParaRPr>
          </a:p>
        </p:txBody>
      </p:sp>
      <p:sp>
        <p:nvSpPr>
          <p:cNvPr id="438" name="Google Shape;438;p39"/>
          <p:cNvSpPr/>
          <p:nvPr/>
        </p:nvSpPr>
        <p:spPr>
          <a:xfrm>
            <a:off x="249938" y="2451150"/>
            <a:ext cx="387262" cy="393600"/>
          </a:xfrm>
          <a:prstGeom prst="homePlate">
            <a:avLst>
              <a:gd name="adj" fmla="val 32030"/>
            </a:avLst>
          </a:prstGeom>
          <a:solidFill>
            <a:schemeClr val="bg1"/>
          </a:solidFill>
          <a:ln>
            <a:solidFill>
              <a:schemeClr val="bg1"/>
            </a:solidFill>
          </a:ln>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47" name="Google Shape;447;p39"/>
          <p:cNvCxnSpPr/>
          <p:nvPr/>
        </p:nvCxnSpPr>
        <p:spPr>
          <a:xfrm rot="10800000">
            <a:off x="6770138" y="1977131"/>
            <a:ext cx="0" cy="498600"/>
          </a:xfrm>
          <a:prstGeom prst="straightConnector1">
            <a:avLst/>
          </a:prstGeom>
          <a:noFill/>
          <a:ln w="9525" cap="flat" cmpd="sng">
            <a:solidFill>
              <a:schemeClr val="lt2"/>
            </a:solidFill>
            <a:prstDash val="solid"/>
            <a:round/>
            <a:headEnd type="oval" w="med" len="med"/>
            <a:tailEnd type="oval" w="med" len="med"/>
          </a:ln>
        </p:spPr>
      </p:cxnSp>
      <p:sp>
        <p:nvSpPr>
          <p:cNvPr id="448" name="Google Shape;448;p39"/>
          <p:cNvSpPr txBox="1"/>
          <p:nvPr/>
        </p:nvSpPr>
        <p:spPr>
          <a:xfrm>
            <a:off x="5643144" y="1375524"/>
            <a:ext cx="2208121" cy="369019"/>
          </a:xfrm>
          <a:prstGeom prst="rect">
            <a:avLst/>
          </a:prstGeom>
          <a:noFill/>
          <a:ln>
            <a:noFill/>
          </a:ln>
        </p:spPr>
        <p:txBody>
          <a:bodyPr spcFirstLastPara="1" wrap="square" lIns="0" tIns="0" rIns="0" bIns="0" anchor="b" anchorCtr="0">
            <a:noAutofit/>
          </a:bodyPr>
          <a:lstStyle/>
          <a:p>
            <a:pPr lvl="0" algn="ctr"/>
            <a:r>
              <a:rPr lang="en-US" sz="1200" b="1" dirty="0">
                <a:solidFill>
                  <a:schemeClr val="tx1"/>
                </a:solidFill>
                <a:latin typeface="Source Sans Pro"/>
                <a:ea typeface="Source Sans Pro"/>
                <a:cs typeface="Source Sans Pro"/>
                <a:sym typeface="Source Sans Pro"/>
              </a:rPr>
              <a:t>MILESTONE 4</a:t>
            </a:r>
          </a:p>
          <a:p>
            <a:pPr lvl="0" algn="ctr"/>
            <a:r>
              <a:rPr lang="en-US" sz="1200" dirty="0">
                <a:solidFill>
                  <a:schemeClr val="dk2"/>
                </a:solidFill>
                <a:latin typeface="Source Sans Pro"/>
                <a:ea typeface="Source Sans Pro"/>
                <a:cs typeface="Source Sans Pro"/>
                <a:sym typeface="Source Sans Pro"/>
              </a:rPr>
              <a:t>Integration &amp; Testing</a:t>
            </a:r>
          </a:p>
        </p:txBody>
      </p:sp>
      <p:cxnSp>
        <p:nvCxnSpPr>
          <p:cNvPr id="457" name="Google Shape;457;p39"/>
          <p:cNvCxnSpPr/>
          <p:nvPr/>
        </p:nvCxnSpPr>
        <p:spPr>
          <a:xfrm rot="10800000">
            <a:off x="5524945"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58" name="Google Shape;458;p39"/>
          <p:cNvSpPr txBox="1"/>
          <p:nvPr/>
        </p:nvSpPr>
        <p:spPr>
          <a:xfrm>
            <a:off x="4620976" y="3421089"/>
            <a:ext cx="1794064" cy="533400"/>
          </a:xfrm>
          <a:prstGeom prst="rect">
            <a:avLst/>
          </a:prstGeom>
          <a:noFill/>
          <a:ln>
            <a:noFill/>
          </a:ln>
        </p:spPr>
        <p:txBody>
          <a:bodyPr spcFirstLastPara="1" wrap="square" lIns="0" tIns="0" rIns="0" bIns="0" anchor="t" anchorCtr="0">
            <a:noAutofit/>
          </a:bodyPr>
          <a:lstStyle/>
          <a:p>
            <a:pPr lvl="0" algn="ctr"/>
            <a:r>
              <a:rPr lang="en-US" sz="1200" b="1" dirty="0">
                <a:solidFill>
                  <a:schemeClr val="tx1"/>
                </a:solidFill>
                <a:latin typeface="Source Sans Pro"/>
                <a:ea typeface="Source Sans Pro"/>
                <a:cs typeface="Source Sans Pro"/>
                <a:sym typeface="Source Sans Pro"/>
              </a:rPr>
              <a:t>MILESTONE 3</a:t>
            </a:r>
          </a:p>
          <a:p>
            <a:pPr lvl="0" algn="ctr"/>
            <a:r>
              <a:rPr lang="en-US" sz="1200" dirty="0">
                <a:solidFill>
                  <a:schemeClr val="dk2"/>
                </a:solidFill>
                <a:latin typeface="Source Sans Pro"/>
                <a:ea typeface="Source Sans Pro"/>
                <a:cs typeface="Source Sans Pro"/>
                <a:sym typeface="Source Sans Pro"/>
              </a:rPr>
              <a:t>Application Development</a:t>
            </a:r>
          </a:p>
          <a:p>
            <a:pPr lvl="0" algn="ctr"/>
            <a:endParaRPr lang="en-US" sz="900" dirty="0">
              <a:solidFill>
                <a:schemeClr val="dk2"/>
              </a:solidFill>
              <a:latin typeface="Source Sans Pro"/>
              <a:ea typeface="Source Sans Pro"/>
              <a:cs typeface="Source Sans Pro"/>
              <a:sym typeface="Source Sans Pro"/>
            </a:endParaRPr>
          </a:p>
        </p:txBody>
      </p:sp>
      <p:cxnSp>
        <p:nvCxnSpPr>
          <p:cNvPr id="459" name="Google Shape;459;p39"/>
          <p:cNvCxnSpPr/>
          <p:nvPr/>
        </p:nvCxnSpPr>
        <p:spPr>
          <a:xfrm rot="10800000">
            <a:off x="7574838" y="2789284"/>
            <a:ext cx="0" cy="498600"/>
          </a:xfrm>
          <a:prstGeom prst="straightConnector1">
            <a:avLst/>
          </a:prstGeom>
          <a:noFill/>
          <a:ln w="9525" cap="flat" cmpd="sng">
            <a:solidFill>
              <a:schemeClr val="lt2"/>
            </a:solidFill>
            <a:prstDash val="solid"/>
            <a:round/>
            <a:headEnd type="oval" w="med" len="med"/>
            <a:tailEnd type="oval" w="med" len="med"/>
          </a:ln>
        </p:spPr>
      </p:cxnSp>
      <p:sp>
        <p:nvSpPr>
          <p:cNvPr id="460" name="Google Shape;460;p39"/>
          <p:cNvSpPr txBox="1"/>
          <p:nvPr/>
        </p:nvSpPr>
        <p:spPr>
          <a:xfrm>
            <a:off x="6747205" y="3421089"/>
            <a:ext cx="1866977" cy="533400"/>
          </a:xfrm>
          <a:prstGeom prst="rect">
            <a:avLst/>
          </a:prstGeom>
          <a:noFill/>
          <a:ln>
            <a:noFill/>
          </a:ln>
        </p:spPr>
        <p:txBody>
          <a:bodyPr spcFirstLastPara="1" wrap="square" lIns="0" tIns="0" rIns="0" bIns="0" anchor="t" anchorCtr="0">
            <a:noAutofit/>
          </a:bodyPr>
          <a:lstStyle/>
          <a:p>
            <a:pPr lvl="0" algn="ctr"/>
            <a:r>
              <a:rPr lang="en-US" sz="1200" b="1" dirty="0">
                <a:solidFill>
                  <a:schemeClr val="tx1"/>
                </a:solidFill>
                <a:latin typeface="Source Sans Pro"/>
                <a:ea typeface="Source Sans Pro"/>
                <a:cs typeface="Source Sans Pro"/>
                <a:sym typeface="Source Sans Pro"/>
              </a:rPr>
              <a:t>MILESTONE 5</a:t>
            </a:r>
          </a:p>
          <a:p>
            <a:pPr lvl="0" algn="ctr"/>
            <a:r>
              <a:rPr lang="en-US" sz="1200" dirty="0">
                <a:solidFill>
                  <a:schemeClr val="dk2"/>
                </a:solidFill>
                <a:latin typeface="Source Sans Pro"/>
                <a:ea typeface="Source Sans Pro"/>
                <a:cs typeface="Source Sans Pro"/>
                <a:sym typeface="Source Sans Pro"/>
              </a:rPr>
              <a:t>Documentation</a:t>
            </a:r>
          </a:p>
          <a:p>
            <a:pPr lvl="0" algn="ctr"/>
            <a:endParaRPr lang="en-US" sz="1200" dirty="0">
              <a:solidFill>
                <a:schemeClr val="dk2"/>
              </a:solidFill>
              <a:latin typeface="Source Sans Pro"/>
              <a:ea typeface="Source Sans Pro"/>
              <a:cs typeface="Source Sans Pro"/>
              <a:sym typeface="Source Sans Pro"/>
            </a:endParaRPr>
          </a:p>
          <a:p>
            <a:pPr lvl="0"/>
            <a:endParaRPr lang="en-US" sz="1200" dirty="0">
              <a:solidFill>
                <a:schemeClr val="dk2"/>
              </a:solidFill>
              <a:latin typeface="Source Sans Pro"/>
              <a:ea typeface="Source Sans Pro"/>
              <a:cs typeface="Source Sans Pro"/>
              <a:sym typeface="Source Sans Pro"/>
            </a:endParaRPr>
          </a:p>
        </p:txBody>
      </p:sp>
      <p:cxnSp>
        <p:nvCxnSpPr>
          <p:cNvPr id="41" name="Google Shape;457;p39"/>
          <p:cNvCxnSpPr/>
          <p:nvPr/>
        </p:nvCxnSpPr>
        <p:spPr>
          <a:xfrm rot="10800000">
            <a:off x="2234981" y="2820169"/>
            <a:ext cx="0" cy="498600"/>
          </a:xfrm>
          <a:prstGeom prst="straightConnector1">
            <a:avLst/>
          </a:prstGeom>
          <a:noFill/>
          <a:ln w="9525" cap="flat" cmpd="sng">
            <a:solidFill>
              <a:schemeClr val="lt2"/>
            </a:solidFill>
            <a:prstDash val="solid"/>
            <a:round/>
            <a:headEnd type="oval" w="med" len="med"/>
            <a:tailEnd type="oval" w="med" len="med"/>
          </a:ln>
        </p:spPr>
      </p:cxnSp>
      <p:sp>
        <p:nvSpPr>
          <p:cNvPr id="42" name="Google Shape;442;p39"/>
          <p:cNvSpPr txBox="1"/>
          <p:nvPr/>
        </p:nvSpPr>
        <p:spPr>
          <a:xfrm>
            <a:off x="1421500" y="3557826"/>
            <a:ext cx="1568802" cy="259926"/>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200" b="1" dirty="0">
                <a:solidFill>
                  <a:schemeClr val="tx1"/>
                </a:solidFill>
                <a:latin typeface="Source Sans Pro"/>
                <a:ea typeface="Source Sans Pro"/>
                <a:cs typeface="Source Sans Pro"/>
                <a:sym typeface="Source Sans Pro"/>
              </a:rPr>
              <a:t>MILESTONE 1 </a:t>
            </a:r>
          </a:p>
          <a:p>
            <a:pPr algn="ctr"/>
            <a:r>
              <a:rPr lang="en-US" sz="1200" dirty="0">
                <a:solidFill>
                  <a:schemeClr val="dk2"/>
                </a:solidFill>
                <a:latin typeface="Source Sans Pro"/>
                <a:ea typeface="Source Sans Pro"/>
                <a:cs typeface="Source Sans Pro"/>
              </a:rPr>
              <a:t>Literature Review</a:t>
            </a:r>
            <a:endParaRPr sz="1200" dirty="0">
              <a:solidFill>
                <a:schemeClr val="dk2"/>
              </a:solidFill>
              <a:latin typeface="Source Sans Pro"/>
              <a:ea typeface="Source Sans Pro"/>
              <a:cs typeface="Source Sans Pro"/>
              <a:sym typeface="Source Sans Pro"/>
            </a:endParaRPr>
          </a:p>
        </p:txBody>
      </p:sp>
      <p:cxnSp>
        <p:nvCxnSpPr>
          <p:cNvPr id="43" name="Google Shape;441;p39"/>
          <p:cNvCxnSpPr/>
          <p:nvPr/>
        </p:nvCxnSpPr>
        <p:spPr>
          <a:xfrm rot="10800000">
            <a:off x="4189107" y="1997255"/>
            <a:ext cx="0" cy="498600"/>
          </a:xfrm>
          <a:prstGeom prst="straightConnector1">
            <a:avLst/>
          </a:prstGeom>
          <a:noFill/>
          <a:ln w="9525" cap="flat" cmpd="sng">
            <a:solidFill>
              <a:schemeClr val="lt2"/>
            </a:solidFill>
            <a:prstDash val="solid"/>
            <a:round/>
            <a:headEnd type="oval" w="med" len="med"/>
            <a:tailEnd type="oval" w="med" len="med"/>
          </a:ln>
        </p:spPr>
      </p:cxnSp>
      <p:sp>
        <p:nvSpPr>
          <p:cNvPr id="44" name="Google Shape;458;p39"/>
          <p:cNvSpPr txBox="1"/>
          <p:nvPr/>
        </p:nvSpPr>
        <p:spPr>
          <a:xfrm>
            <a:off x="3155738" y="1420915"/>
            <a:ext cx="1794064" cy="434427"/>
          </a:xfrm>
          <a:prstGeom prst="rect">
            <a:avLst/>
          </a:prstGeom>
          <a:noFill/>
          <a:ln>
            <a:noFill/>
          </a:ln>
        </p:spPr>
        <p:txBody>
          <a:bodyPr spcFirstLastPara="1" wrap="square" lIns="0" tIns="0" rIns="0" bIns="0" anchor="t" anchorCtr="0">
            <a:noAutofit/>
          </a:bodyPr>
          <a:lstStyle/>
          <a:p>
            <a:pPr lvl="0" algn="ctr"/>
            <a:r>
              <a:rPr lang="en-US" sz="1200" b="1" dirty="0">
                <a:solidFill>
                  <a:schemeClr val="tx1"/>
                </a:solidFill>
                <a:latin typeface="Source Sans Pro"/>
                <a:ea typeface="Source Sans Pro"/>
                <a:cs typeface="Source Sans Pro"/>
                <a:sym typeface="Source Sans Pro"/>
              </a:rPr>
              <a:t>MILESTONE 2 </a:t>
            </a:r>
          </a:p>
          <a:p>
            <a:pPr lvl="0" algn="ctr"/>
            <a:r>
              <a:rPr lang="en-US" sz="1200" dirty="0">
                <a:solidFill>
                  <a:schemeClr val="dk2"/>
                </a:solidFill>
                <a:latin typeface="Source Sans Pro"/>
                <a:ea typeface="Source Sans Pro"/>
                <a:cs typeface="Source Sans Pro"/>
              </a:rPr>
              <a:t>Model Development</a:t>
            </a:r>
            <a:endParaRPr lang="en-US" sz="12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Task Division</a:t>
            </a:r>
            <a:endParaRPr dirty="0"/>
          </a:p>
        </p:txBody>
      </p:sp>
      <p:sp>
        <p:nvSpPr>
          <p:cNvPr id="600" name="Google Shape;600;p4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601" name="Google Shape;601;p45"/>
          <p:cNvPicPr preferRelativeResize="0"/>
          <p:nvPr/>
        </p:nvPicPr>
        <p:blipFill rotWithShape="1">
          <a:blip r:embed="rId3">
            <a:extLst>
              <a:ext uri="{28A0092B-C50C-407E-A947-70E740481C1C}">
                <a14:useLocalDpi xmlns:a14="http://schemas.microsoft.com/office/drawing/2010/main" val="0"/>
              </a:ext>
            </a:extLst>
          </a:blip>
          <a:srcRect l="27422" t="9733" r="8670" b="21896"/>
          <a:stretch/>
        </p:blipFill>
        <p:spPr>
          <a:xfrm>
            <a:off x="855300" y="1105854"/>
            <a:ext cx="1490472" cy="1489200"/>
          </a:xfrm>
          <a:prstGeom prst="ellipse">
            <a:avLst/>
          </a:prstGeom>
          <a:noFill/>
          <a:ln>
            <a:noFill/>
          </a:ln>
        </p:spPr>
      </p:pic>
      <p:sp>
        <p:nvSpPr>
          <p:cNvPr id="602" name="Google Shape;602;p45"/>
          <p:cNvSpPr txBox="1"/>
          <p:nvPr/>
        </p:nvSpPr>
        <p:spPr>
          <a:xfrm>
            <a:off x="855300" y="2740198"/>
            <a:ext cx="1489200" cy="2009653"/>
          </a:xfrm>
          <a:prstGeom prst="rect">
            <a:avLst/>
          </a:prstGeom>
          <a:noFill/>
          <a:ln>
            <a:noFill/>
          </a:ln>
        </p:spPr>
        <p:txBody>
          <a:bodyPr spcFirstLastPara="1" wrap="square" lIns="0" tIns="0" rIns="0" bIns="0" anchor="t" anchorCtr="0">
            <a:noAutofit/>
          </a:bodyPr>
          <a:lstStyle/>
          <a:p>
            <a:pPr lvl="0"/>
            <a:r>
              <a:rPr lang="en" sz="2000" b="1" dirty="0">
                <a:solidFill>
                  <a:schemeClr val="dk1"/>
                </a:solidFill>
                <a:latin typeface="Source Sans Pro"/>
                <a:ea typeface="Source Sans Pro"/>
                <a:cs typeface="Source Sans Pro"/>
                <a:sym typeface="Source Sans Pro"/>
              </a:rPr>
              <a:t>Aiman Nisar</a:t>
            </a:r>
            <a:br>
              <a:rPr lang="en" sz="2400" dirty="0">
                <a:latin typeface="Source Sans Pro"/>
                <a:ea typeface="Source Sans Pro"/>
                <a:cs typeface="Source Sans Pro"/>
                <a:sym typeface="Source Sans Pro"/>
              </a:rPr>
            </a:br>
            <a:r>
              <a:rPr lang="en-US" sz="1200" dirty="0">
                <a:solidFill>
                  <a:schemeClr val="dk2"/>
                </a:solidFill>
                <a:latin typeface="Source Sans Pro"/>
                <a:ea typeface="Source Sans Pro"/>
                <a:cs typeface="Source Sans Pro"/>
                <a:sym typeface="Source Sans Pro"/>
              </a:rPr>
              <a:t>1. Data Collection</a:t>
            </a:r>
          </a:p>
          <a:p>
            <a:pPr lvl="0"/>
            <a:r>
              <a:rPr lang="en-US" sz="1200" dirty="0">
                <a:solidFill>
                  <a:schemeClr val="dk2"/>
                </a:solidFill>
                <a:latin typeface="Source Sans Pro"/>
                <a:ea typeface="Source Sans Pro"/>
                <a:cs typeface="Source Sans Pro"/>
                <a:sym typeface="Source Sans Pro"/>
              </a:rPr>
              <a:t>2. EDA</a:t>
            </a:r>
          </a:p>
          <a:p>
            <a:pPr lvl="0"/>
            <a:r>
              <a:rPr lang="en-US" sz="1200" dirty="0">
                <a:solidFill>
                  <a:schemeClr val="dk2"/>
                </a:solidFill>
                <a:latin typeface="Source Sans Pro"/>
                <a:ea typeface="Source Sans Pro"/>
                <a:cs typeface="Source Sans Pro"/>
                <a:sym typeface="Source Sans Pro"/>
              </a:rPr>
              <a:t>3. Data Augmentation</a:t>
            </a:r>
          </a:p>
          <a:p>
            <a:pPr lvl="0"/>
            <a:r>
              <a:rPr lang="en-US" sz="1200" dirty="0">
                <a:solidFill>
                  <a:schemeClr val="dk2"/>
                </a:solidFill>
                <a:latin typeface="Source Sans Pro"/>
                <a:ea typeface="Source Sans Pro"/>
                <a:cs typeface="Source Sans Pro"/>
                <a:sym typeface="Source Sans Pro"/>
              </a:rPr>
              <a:t>4. Frontend Development</a:t>
            </a:r>
          </a:p>
          <a:p>
            <a:pPr lvl="0"/>
            <a:r>
              <a:rPr lang="en-US" sz="1200" dirty="0">
                <a:solidFill>
                  <a:schemeClr val="dk2"/>
                </a:solidFill>
                <a:latin typeface="Source Sans Pro"/>
                <a:ea typeface="Source Sans Pro"/>
                <a:cs typeface="Source Sans Pro"/>
                <a:sym typeface="Source Sans Pro"/>
              </a:rPr>
              <a:t>5. Integration</a:t>
            </a:r>
          </a:p>
          <a:p>
            <a:pPr lvl="0"/>
            <a:r>
              <a:rPr lang="en-US" sz="1200" dirty="0">
                <a:solidFill>
                  <a:schemeClr val="dk2"/>
                </a:solidFill>
                <a:latin typeface="Source Sans Pro"/>
                <a:ea typeface="Source Sans Pro"/>
                <a:cs typeface="Source Sans Pro"/>
                <a:sym typeface="Source Sans Pro"/>
              </a:rPr>
              <a:t>6. Documentation</a:t>
            </a:r>
            <a:endParaRPr lang="en-US" sz="2000" dirty="0">
              <a:latin typeface="Source Sans Pro"/>
              <a:ea typeface="Source Sans Pro"/>
              <a:cs typeface="Source Sans Pro"/>
              <a:sym typeface="Source Sans Pro"/>
            </a:endParaRPr>
          </a:p>
        </p:txBody>
      </p:sp>
      <p:pic>
        <p:nvPicPr>
          <p:cNvPr id="603" name="Google Shape;603;p45"/>
          <p:cNvPicPr preferRelativeResize="0"/>
          <p:nvPr/>
        </p:nvPicPr>
        <p:blipFill rotWithShape="1">
          <a:blip r:embed="rId4">
            <a:extLst>
              <a:ext uri="{28A0092B-C50C-407E-A947-70E740481C1C}">
                <a14:useLocalDpi xmlns:a14="http://schemas.microsoft.com/office/drawing/2010/main" val="0"/>
              </a:ext>
            </a:extLst>
          </a:blip>
          <a:srcRect l="19488" t="20341" r="24019" b="9236"/>
          <a:stretch/>
        </p:blipFill>
        <p:spPr>
          <a:xfrm>
            <a:off x="2840050" y="1108612"/>
            <a:ext cx="1489200" cy="1490472"/>
          </a:xfrm>
          <a:prstGeom prst="ellipse">
            <a:avLst/>
          </a:prstGeom>
          <a:noFill/>
          <a:ln>
            <a:noFill/>
          </a:ln>
        </p:spPr>
      </p:pic>
      <p:sp>
        <p:nvSpPr>
          <p:cNvPr id="604" name="Google Shape;604;p45"/>
          <p:cNvSpPr txBox="1"/>
          <p:nvPr/>
        </p:nvSpPr>
        <p:spPr>
          <a:xfrm>
            <a:off x="2840050" y="2740199"/>
            <a:ext cx="1489200" cy="1707976"/>
          </a:xfrm>
          <a:prstGeom prst="rect">
            <a:avLst/>
          </a:prstGeom>
          <a:noFill/>
          <a:ln>
            <a:noFill/>
          </a:ln>
        </p:spPr>
        <p:txBody>
          <a:bodyPr spcFirstLastPara="1" wrap="square" lIns="0" tIns="0" rIns="0" bIns="0" anchor="t" anchorCtr="0">
            <a:noAutofit/>
          </a:bodyPr>
          <a:lstStyle/>
          <a:p>
            <a:pPr lvl="0"/>
            <a:r>
              <a:rPr lang="en" sz="1800" b="1" dirty="0">
                <a:solidFill>
                  <a:schemeClr val="dk1"/>
                </a:solidFill>
                <a:latin typeface="Source Sans Pro"/>
                <a:ea typeface="Source Sans Pro"/>
                <a:cs typeface="Source Sans Pro"/>
                <a:sym typeface="Source Sans Pro"/>
              </a:rPr>
              <a:t>Sukaina Asad</a:t>
            </a:r>
            <a:br>
              <a:rPr lang="en" dirty="0">
                <a:latin typeface="Source Sans Pro"/>
                <a:ea typeface="Source Sans Pro"/>
                <a:cs typeface="Source Sans Pro"/>
                <a:sym typeface="Source Sans Pro"/>
              </a:rPr>
            </a:br>
            <a:r>
              <a:rPr lang="en-US" sz="1200" dirty="0">
                <a:solidFill>
                  <a:schemeClr val="dk2"/>
                </a:solidFill>
                <a:latin typeface="Source Sans Pro"/>
                <a:ea typeface="Source Sans Pro"/>
                <a:cs typeface="Source Sans Pro"/>
                <a:sym typeface="Source Sans Pro"/>
              </a:rPr>
              <a:t>1. Data Collection</a:t>
            </a:r>
          </a:p>
          <a:p>
            <a:pPr lvl="0"/>
            <a:r>
              <a:rPr lang="en-US" sz="1200" dirty="0">
                <a:solidFill>
                  <a:schemeClr val="dk2"/>
                </a:solidFill>
                <a:latin typeface="Source Sans Pro"/>
                <a:ea typeface="Source Sans Pro"/>
                <a:cs typeface="Source Sans Pro"/>
                <a:sym typeface="Source Sans Pro"/>
              </a:rPr>
              <a:t>2. Feature Extraction</a:t>
            </a:r>
          </a:p>
          <a:p>
            <a:pPr lvl="0"/>
            <a:r>
              <a:rPr lang="en-US" sz="1200" dirty="0">
                <a:solidFill>
                  <a:schemeClr val="dk2"/>
                </a:solidFill>
                <a:latin typeface="Source Sans Pro"/>
                <a:ea typeface="Source Sans Pro"/>
                <a:cs typeface="Source Sans Pro"/>
                <a:sym typeface="Source Sans Pro"/>
              </a:rPr>
              <a:t>3. Data Augmentation</a:t>
            </a:r>
          </a:p>
          <a:p>
            <a:pPr lvl="0"/>
            <a:r>
              <a:rPr lang="en-US" sz="1200" dirty="0">
                <a:solidFill>
                  <a:schemeClr val="dk2"/>
                </a:solidFill>
                <a:latin typeface="Source Sans Pro"/>
                <a:ea typeface="Source Sans Pro"/>
                <a:cs typeface="Source Sans Pro"/>
                <a:sym typeface="Source Sans Pro"/>
              </a:rPr>
              <a:t>4. UI &amp; Database (Firebase)</a:t>
            </a:r>
          </a:p>
          <a:p>
            <a:pPr lvl="0"/>
            <a:r>
              <a:rPr lang="en-US" sz="1200" dirty="0">
                <a:solidFill>
                  <a:schemeClr val="dk2"/>
                </a:solidFill>
                <a:latin typeface="Source Sans Pro"/>
                <a:ea typeface="Source Sans Pro"/>
                <a:cs typeface="Source Sans Pro"/>
                <a:sym typeface="Source Sans Pro"/>
              </a:rPr>
              <a:t>5. Testing</a:t>
            </a:r>
          </a:p>
          <a:p>
            <a:pPr lvl="0"/>
            <a:r>
              <a:rPr lang="en-US" sz="1200" dirty="0">
                <a:solidFill>
                  <a:schemeClr val="dk2"/>
                </a:solidFill>
                <a:latin typeface="Source Sans Pro"/>
                <a:ea typeface="Source Sans Pro"/>
                <a:cs typeface="Source Sans Pro"/>
                <a:sym typeface="Source Sans Pro"/>
              </a:rPr>
              <a:t>6. Documentation</a:t>
            </a:r>
            <a:endParaRPr lang="en-US" sz="1200" dirty="0">
              <a:latin typeface="Source Sans Pro"/>
              <a:ea typeface="Source Sans Pro"/>
              <a:cs typeface="Source Sans Pro"/>
              <a:sym typeface="Source Sans Pro"/>
            </a:endParaRPr>
          </a:p>
        </p:txBody>
      </p:sp>
      <p:pic>
        <p:nvPicPr>
          <p:cNvPr id="605" name="Google Shape;605;p45"/>
          <p:cNvPicPr preferRelativeResize="0"/>
          <p:nvPr/>
        </p:nvPicPr>
        <p:blipFill rotWithShape="1">
          <a:blip r:embed="rId5">
            <a:extLst>
              <a:ext uri="{28A0092B-C50C-407E-A947-70E740481C1C}">
                <a14:useLocalDpi xmlns:a14="http://schemas.microsoft.com/office/drawing/2010/main" val="0"/>
              </a:ext>
            </a:extLst>
          </a:blip>
          <a:srcRect l="13267" t="1824" r="11631" b="14932"/>
          <a:stretch/>
        </p:blipFill>
        <p:spPr>
          <a:xfrm>
            <a:off x="4824800" y="1142238"/>
            <a:ext cx="1489200" cy="1489200"/>
          </a:xfrm>
          <a:prstGeom prst="ellipse">
            <a:avLst/>
          </a:prstGeom>
          <a:noFill/>
          <a:ln>
            <a:noFill/>
          </a:ln>
        </p:spPr>
      </p:pic>
      <p:sp>
        <p:nvSpPr>
          <p:cNvPr id="606" name="Google Shape;606;p45"/>
          <p:cNvSpPr txBox="1"/>
          <p:nvPr/>
        </p:nvSpPr>
        <p:spPr>
          <a:xfrm>
            <a:off x="4824799" y="2775456"/>
            <a:ext cx="1668467" cy="1758443"/>
          </a:xfrm>
          <a:prstGeom prst="rect">
            <a:avLst/>
          </a:prstGeom>
          <a:noFill/>
          <a:ln>
            <a:noFill/>
          </a:ln>
        </p:spPr>
        <p:txBody>
          <a:bodyPr spcFirstLastPara="1" wrap="square" lIns="0" tIns="0" rIns="0" bIns="0" anchor="t" anchorCtr="0">
            <a:noAutofit/>
          </a:bodyPr>
          <a:lstStyle/>
          <a:p>
            <a:pPr lvl="0"/>
            <a:r>
              <a:rPr lang="en" sz="1600" b="1" dirty="0">
                <a:solidFill>
                  <a:schemeClr val="dk1"/>
                </a:solidFill>
                <a:latin typeface="Source Sans Pro"/>
                <a:ea typeface="Source Sans Pro"/>
                <a:cs typeface="Source Sans Pro"/>
                <a:sym typeface="Source Sans Pro"/>
              </a:rPr>
              <a:t>Shehroz Waseem</a:t>
            </a:r>
            <a:br>
              <a:rPr lang="en" dirty="0">
                <a:latin typeface="Source Sans Pro"/>
                <a:ea typeface="Source Sans Pro"/>
                <a:cs typeface="Source Sans Pro"/>
                <a:sym typeface="Source Sans Pro"/>
              </a:rPr>
            </a:br>
            <a:r>
              <a:rPr lang="en-US" sz="1200" dirty="0">
                <a:solidFill>
                  <a:schemeClr val="dk2"/>
                </a:solidFill>
                <a:latin typeface="Source Sans Pro"/>
                <a:ea typeface="Source Sans Pro"/>
                <a:cs typeface="Source Sans Pro"/>
                <a:sym typeface="Source Sans Pro"/>
              </a:rPr>
              <a:t>1. Data Collection</a:t>
            </a:r>
          </a:p>
          <a:p>
            <a:pPr lvl="0"/>
            <a:r>
              <a:rPr lang="en-US" sz="1200" dirty="0">
                <a:solidFill>
                  <a:schemeClr val="dk2"/>
                </a:solidFill>
                <a:latin typeface="Source Sans Pro"/>
                <a:ea typeface="Source Sans Pro"/>
                <a:cs typeface="Source Sans Pro"/>
                <a:sym typeface="Source Sans Pro"/>
              </a:rPr>
              <a:t>2. Model R&amp;D</a:t>
            </a:r>
          </a:p>
          <a:p>
            <a:pPr lvl="0"/>
            <a:r>
              <a:rPr lang="en-US" sz="1200" dirty="0">
                <a:solidFill>
                  <a:schemeClr val="dk2"/>
                </a:solidFill>
                <a:latin typeface="Source Sans Pro"/>
                <a:ea typeface="Source Sans Pro"/>
                <a:cs typeface="Source Sans Pro"/>
                <a:sym typeface="Source Sans Pro"/>
              </a:rPr>
              <a:t>3. Data Preparation</a:t>
            </a:r>
          </a:p>
          <a:p>
            <a:pPr lvl="0"/>
            <a:r>
              <a:rPr lang="en-US" sz="1200" dirty="0">
                <a:solidFill>
                  <a:schemeClr val="dk2"/>
                </a:solidFill>
                <a:latin typeface="Source Sans Pro"/>
                <a:ea typeface="Source Sans Pro"/>
                <a:cs typeface="Source Sans Pro"/>
                <a:sym typeface="Source Sans Pro"/>
              </a:rPr>
              <a:t>4. Result Analysis</a:t>
            </a:r>
          </a:p>
          <a:p>
            <a:pPr lvl="0"/>
            <a:r>
              <a:rPr lang="en-US" sz="1200" dirty="0">
                <a:solidFill>
                  <a:schemeClr val="dk2"/>
                </a:solidFill>
                <a:latin typeface="Source Sans Pro"/>
                <a:ea typeface="Source Sans Pro"/>
                <a:cs typeface="Source Sans Pro"/>
                <a:sym typeface="Source Sans Pro"/>
              </a:rPr>
              <a:t>5. API Development</a:t>
            </a:r>
          </a:p>
          <a:p>
            <a:pPr lvl="0"/>
            <a:r>
              <a:rPr lang="en-US" sz="1200" dirty="0">
                <a:solidFill>
                  <a:schemeClr val="dk2"/>
                </a:solidFill>
                <a:latin typeface="Source Sans Pro"/>
                <a:ea typeface="Source Sans Pro"/>
                <a:cs typeface="Source Sans Pro"/>
                <a:sym typeface="Source Sans Pro"/>
              </a:rPr>
              <a:t>6. Integration</a:t>
            </a:r>
          </a:p>
          <a:p>
            <a:pPr lvl="0"/>
            <a:r>
              <a:rPr lang="en-US" sz="1200" dirty="0">
                <a:solidFill>
                  <a:schemeClr val="dk2"/>
                </a:solidFill>
                <a:latin typeface="Source Sans Pro"/>
                <a:ea typeface="Source Sans Pro"/>
                <a:cs typeface="Source Sans Pro"/>
                <a:sym typeface="Source Sans Pro"/>
              </a:rPr>
              <a:t>7. Documentation</a:t>
            </a:r>
            <a:endParaRPr lang="en-US" sz="1200" dirty="0">
              <a:latin typeface="Source Sans Pro"/>
              <a:ea typeface="Source Sans Pro"/>
              <a:cs typeface="Source Sans Pro"/>
              <a:sym typeface="Source Sans Pro"/>
            </a:endParaRPr>
          </a:p>
        </p:txBody>
      </p:sp>
      <p:pic>
        <p:nvPicPr>
          <p:cNvPr id="607" name="Google Shape;607;p45"/>
          <p:cNvPicPr preferRelativeResize="0"/>
          <p:nvPr/>
        </p:nvPicPr>
        <p:blipFill rotWithShape="1">
          <a:blip r:embed="rId6">
            <a:extLst>
              <a:ext uri="{28A0092B-C50C-407E-A947-70E740481C1C}">
                <a14:useLocalDpi xmlns:a14="http://schemas.microsoft.com/office/drawing/2010/main" val="0"/>
              </a:ext>
            </a:extLst>
          </a:blip>
          <a:srcRect l="21211" t="6683" r="16450" b="22265"/>
          <a:stretch/>
        </p:blipFill>
        <p:spPr>
          <a:xfrm>
            <a:off x="6799500" y="1105854"/>
            <a:ext cx="1489200" cy="1489200"/>
          </a:xfrm>
          <a:prstGeom prst="ellipse">
            <a:avLst/>
          </a:prstGeom>
          <a:noFill/>
          <a:ln>
            <a:noFill/>
          </a:ln>
        </p:spPr>
      </p:pic>
      <p:sp>
        <p:nvSpPr>
          <p:cNvPr id="608" name="Google Shape;608;p45"/>
          <p:cNvSpPr txBox="1"/>
          <p:nvPr/>
        </p:nvSpPr>
        <p:spPr>
          <a:xfrm>
            <a:off x="6868159" y="2775456"/>
            <a:ext cx="1810575" cy="1882268"/>
          </a:xfrm>
          <a:prstGeom prst="rect">
            <a:avLst/>
          </a:prstGeom>
          <a:noFill/>
          <a:ln>
            <a:noFill/>
          </a:ln>
        </p:spPr>
        <p:txBody>
          <a:bodyPr spcFirstLastPara="1" wrap="square" lIns="0" tIns="0" rIns="0" bIns="0" anchor="t" anchorCtr="0">
            <a:noAutofit/>
          </a:bodyPr>
          <a:lstStyle/>
          <a:p>
            <a:pPr lvl="0"/>
            <a:r>
              <a:rPr lang="en" sz="1600" b="1" dirty="0">
                <a:solidFill>
                  <a:schemeClr val="dk1"/>
                </a:solidFill>
                <a:latin typeface="Source Sans Pro"/>
                <a:ea typeface="Source Sans Pro"/>
                <a:cs typeface="Source Sans Pro"/>
                <a:sym typeface="Source Sans Pro"/>
              </a:rPr>
              <a:t>Abaad Murtaza</a:t>
            </a:r>
            <a:br>
              <a:rPr lang="en" dirty="0">
                <a:latin typeface="Source Sans Pro"/>
                <a:ea typeface="Source Sans Pro"/>
                <a:cs typeface="Source Sans Pro"/>
                <a:sym typeface="Source Sans Pro"/>
              </a:rPr>
            </a:br>
            <a:r>
              <a:rPr lang="en-US" sz="1200" dirty="0">
                <a:solidFill>
                  <a:schemeClr val="dk2"/>
                </a:solidFill>
                <a:latin typeface="Source Sans Pro"/>
                <a:ea typeface="Source Sans Pro"/>
                <a:cs typeface="Source Sans Pro"/>
                <a:sym typeface="Source Sans Pro"/>
              </a:rPr>
              <a:t>1. Data Collection</a:t>
            </a:r>
          </a:p>
          <a:p>
            <a:pPr lvl="0"/>
            <a:r>
              <a:rPr lang="en-US" sz="1200" dirty="0">
                <a:solidFill>
                  <a:schemeClr val="dk2"/>
                </a:solidFill>
                <a:latin typeface="Source Sans Pro"/>
                <a:ea typeface="Source Sans Pro"/>
                <a:cs typeface="Source Sans Pro"/>
                <a:sym typeface="Source Sans Pro"/>
              </a:rPr>
              <a:t>2. Model R&amp;D</a:t>
            </a:r>
          </a:p>
          <a:p>
            <a:pPr lvl="0"/>
            <a:r>
              <a:rPr lang="en-US" sz="1200" dirty="0">
                <a:solidFill>
                  <a:schemeClr val="dk2"/>
                </a:solidFill>
                <a:latin typeface="Source Sans Pro"/>
                <a:ea typeface="Source Sans Pro"/>
                <a:cs typeface="Source Sans Pro"/>
                <a:sym typeface="Source Sans Pro"/>
              </a:rPr>
              <a:t>3. Hyper parameter Tuning</a:t>
            </a:r>
          </a:p>
          <a:p>
            <a:pPr lvl="0"/>
            <a:r>
              <a:rPr lang="en-US" sz="1200" dirty="0">
                <a:solidFill>
                  <a:schemeClr val="dk2"/>
                </a:solidFill>
                <a:latin typeface="Source Sans Pro"/>
                <a:ea typeface="Source Sans Pro"/>
                <a:cs typeface="Source Sans Pro"/>
                <a:sym typeface="Source Sans Pro"/>
              </a:rPr>
              <a:t>4. Result Analysis</a:t>
            </a:r>
          </a:p>
          <a:p>
            <a:pPr lvl="0"/>
            <a:r>
              <a:rPr lang="en-US" sz="1200" dirty="0">
                <a:solidFill>
                  <a:schemeClr val="dk2"/>
                </a:solidFill>
                <a:latin typeface="Source Sans Pro"/>
                <a:ea typeface="Source Sans Pro"/>
                <a:cs typeface="Source Sans Pro"/>
                <a:sym typeface="Source Sans Pro"/>
              </a:rPr>
              <a:t>5. API Development</a:t>
            </a:r>
          </a:p>
          <a:p>
            <a:pPr lvl="0"/>
            <a:r>
              <a:rPr lang="en-US" sz="1200" dirty="0">
                <a:solidFill>
                  <a:schemeClr val="dk2"/>
                </a:solidFill>
                <a:latin typeface="Source Sans Pro"/>
                <a:ea typeface="Source Sans Pro"/>
                <a:cs typeface="Source Sans Pro"/>
                <a:sym typeface="Source Sans Pro"/>
              </a:rPr>
              <a:t>6. Testing</a:t>
            </a:r>
          </a:p>
          <a:p>
            <a:pPr lvl="0"/>
            <a:r>
              <a:rPr lang="en-US" sz="1200" dirty="0">
                <a:solidFill>
                  <a:schemeClr val="dk2"/>
                </a:solidFill>
                <a:latin typeface="Source Sans Pro"/>
                <a:ea typeface="Source Sans Pro"/>
                <a:cs typeface="Source Sans Pro"/>
                <a:sym typeface="Source Sans Pro"/>
              </a:rPr>
              <a:t>7. Documentation</a:t>
            </a:r>
            <a:endParaRPr lang="en-US" sz="1200" dirty="0">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Challenges Faced</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4" name="Google Shape;76;p13"/>
          <p:cNvSpPr txBox="1"/>
          <p:nvPr/>
        </p:nvSpPr>
        <p:spPr>
          <a:xfrm>
            <a:off x="657547" y="1119883"/>
            <a:ext cx="7541231" cy="3411019"/>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Initially, we ran our model using the MLP classifier with the RAVDESS DATASET and discovered that while we had greater accuracy, our predictions were not up to par. We discovered that the dataset was insufficient, and that the model prediction performance was also lacking.</a:t>
            </a:r>
          </a:p>
          <a:p>
            <a:pPr marL="139700" lvl="0" algn="just">
              <a:lnSpc>
                <a:spcPct val="115000"/>
              </a:lnSpc>
              <a:buSzPts val="1400"/>
            </a:pP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We expanded our dataset, collecting four additional datasets in which we encountered class imbalance issues, in which all emotions were not equally represented in the sample. We updated the dataset to address this problem.</a:t>
            </a:r>
          </a:p>
          <a:p>
            <a:pPr marL="139700" lvl="0" algn="just">
              <a:lnSpc>
                <a:spcPct val="115000"/>
              </a:lnSpc>
              <a:buSzPts val="1400"/>
            </a:pPr>
            <a:endParaRPr lang="en-US" dirty="0">
              <a:solidFill>
                <a:srgbClr val="263238"/>
              </a:solidFill>
              <a:latin typeface="Source Sans Pro"/>
              <a:ea typeface="Source Sans Pro"/>
              <a:cs typeface="Source Sans Pro"/>
              <a:sym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We investigated whether CNN, rather than MLP, could be a better approach because to its unique network structure, which includes convolution and pooling layers, and then switched to CNN for prediction.</a:t>
            </a:r>
          </a:p>
        </p:txBody>
      </p:sp>
    </p:spTree>
    <p:extLst>
      <p:ext uri="{BB962C8B-B14F-4D97-AF65-F5344CB8AC3E}">
        <p14:creationId xmlns:p14="http://schemas.microsoft.com/office/powerpoint/2010/main" val="5721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Challenges Faced</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4" name="Google Shape;76;p13"/>
          <p:cNvSpPr txBox="1"/>
          <p:nvPr/>
        </p:nvSpPr>
        <p:spPr>
          <a:xfrm>
            <a:off x="657547" y="1119883"/>
            <a:ext cx="7541231" cy="3411019"/>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Our previous dataset consisted of audios in English language of various actors in various accents. We changed our dataset to Urdu language so the app can be used locally. </a:t>
            </a:r>
          </a:p>
          <a:p>
            <a:pPr marL="457200" lvl="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Our dataset compromised of audios of long lengths, which included emotions of all types. So the audios were broken into chunks of 4 seconds and prediction is performed on these chunks by extracting MFCCs from them. Accuracy was improved due to this.</a:t>
            </a:r>
          </a:p>
          <a:p>
            <a:pPr marL="457200" lvl="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p:txBody>
      </p:sp>
    </p:spTree>
    <p:extLst>
      <p:ext uri="{BB962C8B-B14F-4D97-AF65-F5344CB8AC3E}">
        <p14:creationId xmlns:p14="http://schemas.microsoft.com/office/powerpoint/2010/main" val="1715587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6.</a:t>
            </a:r>
            <a:endParaRPr sz="6000" dirty="0">
              <a:solidFill>
                <a:schemeClr val="accent4"/>
              </a:solidFill>
            </a:endParaRPr>
          </a:p>
          <a:p>
            <a:pPr marL="0" lvl="0" indent="0" algn="l" rtl="0">
              <a:spcBef>
                <a:spcPts val="0"/>
              </a:spcBef>
              <a:spcAft>
                <a:spcPts val="0"/>
              </a:spcAft>
              <a:buNone/>
            </a:pPr>
            <a:r>
              <a:rPr lang="en" dirty="0"/>
              <a:t>Future Enhancement</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4161342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lvl="0"/>
            <a:r>
              <a:rPr lang="en" dirty="0"/>
              <a:t>Future Enhancement</a:t>
            </a:r>
            <a:endParaRPr dirty="0"/>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5" name="Picture 4"/>
          <p:cNvPicPr>
            <a:picLocks noChangeAspect="1"/>
          </p:cNvPicPr>
          <p:nvPr/>
        </p:nvPicPr>
        <p:blipFill>
          <a:blip r:embed="rId3"/>
          <a:stretch>
            <a:fillRect/>
          </a:stretch>
        </p:blipFill>
        <p:spPr>
          <a:xfrm>
            <a:off x="5257800" y="466725"/>
            <a:ext cx="3886200" cy="3886200"/>
          </a:xfrm>
          <a:prstGeom prst="rect">
            <a:avLst/>
          </a:prstGeom>
        </p:spPr>
      </p:pic>
      <p:sp>
        <p:nvSpPr>
          <p:cNvPr id="4" name="Google Shape;76;p13"/>
          <p:cNvSpPr txBox="1"/>
          <p:nvPr/>
        </p:nvSpPr>
        <p:spPr>
          <a:xfrm>
            <a:off x="657547" y="1119883"/>
            <a:ext cx="7541231" cy="3411019"/>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buSzPts val="1400"/>
              <a:buFont typeface="Arial"/>
              <a:buChar char="◎"/>
            </a:pPr>
            <a:r>
              <a:rPr lang="en-US" dirty="0">
                <a:solidFill>
                  <a:schemeClr val="dk1"/>
                </a:solidFill>
                <a:latin typeface="Source Sans Pro"/>
                <a:ea typeface="Source Sans Pro"/>
                <a:cs typeface="Source Sans Pro"/>
              </a:rPr>
              <a:t>The model can be improved further by:</a:t>
            </a:r>
          </a:p>
          <a:p>
            <a:pPr marL="914400" lvl="7" indent="-285750" algn="just">
              <a:lnSpc>
                <a:spcPct val="115000"/>
              </a:lnSpc>
              <a:buSzPts val="1400"/>
              <a:buFont typeface="Courier New" panose="02070309020205020404" pitchFamily="49" charset="0"/>
              <a:buChar char="o"/>
            </a:pPr>
            <a:r>
              <a:rPr lang="en-US" dirty="0">
                <a:solidFill>
                  <a:schemeClr val="dk1"/>
                </a:solidFill>
                <a:latin typeface="Source Sans Pro"/>
                <a:ea typeface="Source Sans Pro"/>
                <a:cs typeface="Source Sans Pro"/>
              </a:rPr>
              <a:t>Training &amp; testing on large dataset.</a:t>
            </a:r>
          </a:p>
          <a:p>
            <a:pPr marL="914400" lvl="7" indent="-285750" algn="just">
              <a:lnSpc>
                <a:spcPct val="115000"/>
              </a:lnSpc>
              <a:buSzPts val="1400"/>
              <a:buFont typeface="Courier New" panose="02070309020205020404" pitchFamily="49" charset="0"/>
              <a:buChar char="o"/>
            </a:pPr>
            <a:r>
              <a:rPr lang="en-US" dirty="0">
                <a:solidFill>
                  <a:schemeClr val="dk1"/>
                </a:solidFill>
                <a:latin typeface="Source Sans Pro"/>
                <a:ea typeface="Source Sans Pro"/>
                <a:cs typeface="Source Sans Pro"/>
              </a:rPr>
              <a:t>Prediction of more than two emotions (relevant to the application domain).</a:t>
            </a:r>
          </a:p>
          <a:p>
            <a:pPr marL="914400" lvl="7" indent="-285750" algn="just">
              <a:lnSpc>
                <a:spcPct val="115000"/>
              </a:lnSpc>
              <a:buSzPts val="1400"/>
              <a:buFont typeface="Courier New" panose="02070309020205020404" pitchFamily="49" charset="0"/>
              <a:buChar char="o"/>
            </a:pPr>
            <a:r>
              <a:rPr lang="en-US" dirty="0">
                <a:solidFill>
                  <a:schemeClr val="dk1"/>
                </a:solidFill>
                <a:latin typeface="Source Sans Pro"/>
                <a:ea typeface="Source Sans Pro"/>
                <a:cs typeface="Source Sans Pro"/>
              </a:rPr>
              <a:t>Shorten the time it takes to produce results.</a:t>
            </a:r>
          </a:p>
          <a:p>
            <a:pPr marL="457200" lvl="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rPr>
              <a:t>Improving UI and extending features for multiple supervisors to access the application.</a:t>
            </a:r>
          </a:p>
          <a:p>
            <a:pPr marL="457200" lvl="0" indent="-317500" algn="just">
              <a:lnSpc>
                <a:spcPct val="115000"/>
              </a:lnSpc>
              <a:buSzPts val="1400"/>
              <a:buFont typeface="Arial"/>
              <a:buChar char="◎"/>
            </a:pPr>
            <a:endParaRPr lang="en-US" dirty="0">
              <a:solidFill>
                <a:schemeClr val="dk1"/>
              </a:solidFill>
              <a:latin typeface="Source Sans Pro"/>
              <a:ea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rPr>
              <a:t>Automating the entire sentiment monitoring application for supervisors so that they don’t have to analyze each audio of each agent they supervise.</a:t>
            </a:r>
          </a:p>
          <a:p>
            <a:pPr marL="457200" lvl="0" indent="-317500" algn="just">
              <a:lnSpc>
                <a:spcPct val="115000"/>
              </a:lnSpc>
              <a:buSzPts val="1400"/>
              <a:buFont typeface="Arial"/>
              <a:buChar char="◎"/>
            </a:pPr>
            <a:endParaRPr lang="en-US" dirty="0">
              <a:solidFill>
                <a:schemeClr val="dk1"/>
              </a:solidFill>
              <a:latin typeface="Source Sans Pro"/>
              <a:ea typeface="Source Sans Pro"/>
            </a:endParaRPr>
          </a:p>
          <a:p>
            <a:pPr marL="457200" lvl="0" indent="-317500" algn="just">
              <a:lnSpc>
                <a:spcPct val="115000"/>
              </a:lnSpc>
              <a:buSzPts val="1400"/>
              <a:buFont typeface="Arial"/>
              <a:buChar char="◎"/>
            </a:pPr>
            <a:r>
              <a:rPr lang="en-US" dirty="0">
                <a:solidFill>
                  <a:schemeClr val="dk1"/>
                </a:solidFill>
                <a:latin typeface="Source Sans Pro"/>
                <a:ea typeface="Source Sans Pro"/>
              </a:rPr>
              <a:t>Predict on the complete audio file rather than breaking it up into chunks to save time.</a:t>
            </a:r>
            <a:endParaRPr lang="en-US" dirty="0">
              <a:solidFill>
                <a:schemeClr val="dk1"/>
              </a:solidFill>
              <a:latin typeface="Source Sans Pro"/>
              <a:ea typeface="Source Sans Pro"/>
              <a:cs typeface="Source Sans Pro"/>
            </a:endParaRPr>
          </a:p>
          <a:p>
            <a:pPr marL="457200" lvl="0" indent="-317500" algn="just">
              <a:lnSpc>
                <a:spcPct val="115000"/>
              </a:lnSpc>
              <a:buSzPts val="1400"/>
              <a:buFont typeface="Arial"/>
              <a:buChar char="◎"/>
            </a:pPr>
            <a:endParaRPr lang="en-US" dirty="0">
              <a:solidFill>
                <a:schemeClr val="dk1"/>
              </a:solidFill>
              <a:latin typeface="Source Sans Pro"/>
              <a:ea typeface="Source Sans Pro"/>
              <a:cs typeface="Source Sans Pro"/>
            </a:endParaRPr>
          </a:p>
        </p:txBody>
      </p:sp>
    </p:spTree>
    <p:extLst>
      <p:ext uri="{BB962C8B-B14F-4D97-AF65-F5344CB8AC3E}">
        <p14:creationId xmlns:p14="http://schemas.microsoft.com/office/powerpoint/2010/main" val="1134095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57" name="Google Shape;257;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55" name="Google Shape;255;p28"/>
          <p:cNvSpPr txBox="1">
            <a:spLocks noGrp="1"/>
          </p:cNvSpPr>
          <p:nvPr>
            <p:ph type="body" idx="4294967295"/>
          </p:nvPr>
        </p:nvSpPr>
        <p:spPr>
          <a:xfrm>
            <a:off x="838993" y="1010720"/>
            <a:ext cx="7466013" cy="3335338"/>
          </a:xfrm>
          <a:prstGeom prst="rect">
            <a:avLst/>
          </a:prstGeom>
        </p:spPr>
        <p:txBody>
          <a:bodyPr spcFirstLastPara="1" wrap="square" lIns="91425" tIns="91425" rIns="91425" bIns="91425" anchor="t" anchorCtr="0">
            <a:noAutofit/>
          </a:bodyPr>
          <a:lstStyle/>
          <a:p>
            <a:pPr algn="just">
              <a:buClr>
                <a:schemeClr val="bg1">
                  <a:lumMod val="65000"/>
                </a:schemeClr>
              </a:buClr>
              <a:buSzPct val="100000"/>
            </a:pPr>
            <a:r>
              <a:rPr lang="en-US" sz="1400" dirty="0">
                <a:sym typeface="Arial"/>
              </a:rPr>
              <a:t>Detecting sentiments is one of the most important marketing strategies in today’s world. we could personalize different things for an individual specifically to suit their interest.</a:t>
            </a:r>
          </a:p>
          <a:p>
            <a:pPr algn="just">
              <a:buClr>
                <a:schemeClr val="bg1">
                  <a:lumMod val="65000"/>
                </a:schemeClr>
              </a:buClr>
              <a:buSzPct val="100000"/>
            </a:pPr>
            <a:endParaRPr lang="en-US" sz="1400" dirty="0">
              <a:sym typeface="Arial"/>
            </a:endParaRPr>
          </a:p>
          <a:p>
            <a:pPr algn="just">
              <a:buClr>
                <a:schemeClr val="bg1">
                  <a:lumMod val="65000"/>
                </a:schemeClr>
              </a:buClr>
              <a:buSzPct val="100000"/>
            </a:pPr>
            <a:r>
              <a:rPr lang="en-US" sz="1400" dirty="0">
                <a:sym typeface="Arial"/>
              </a:rPr>
              <a:t>Normally sentiment analysis is done through the text data, but the idea of our project is to extract sentiments from audio data to automate the time-consuming task of assessing human emotions.</a:t>
            </a:r>
          </a:p>
          <a:p>
            <a:pPr marL="76200" indent="0" algn="just">
              <a:buClr>
                <a:schemeClr val="bg1">
                  <a:lumMod val="65000"/>
                </a:schemeClr>
              </a:buClr>
              <a:buSzPct val="100000"/>
              <a:buFont typeface="Source Sans Pro"/>
              <a:buNone/>
            </a:pPr>
            <a:endParaRPr lang="en-US" sz="1400" dirty="0">
              <a:sym typeface="Arial"/>
            </a:endParaRPr>
          </a:p>
          <a:p>
            <a:pPr algn="just">
              <a:buClr>
                <a:schemeClr val="bg1">
                  <a:lumMod val="65000"/>
                </a:schemeClr>
              </a:buClr>
              <a:buSzPct val="100000"/>
            </a:pPr>
            <a:r>
              <a:rPr lang="en-US" sz="1400" dirty="0">
                <a:sym typeface="Arial"/>
              </a:rPr>
              <a:t>We will extract not just fundamental prosody elements, but also many voice quality features, and combine them to determine two emotions i.e. angry and normal.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ctrTitle" idx="4294967295"/>
          </p:nvPr>
        </p:nvSpPr>
        <p:spPr>
          <a:xfrm>
            <a:off x="336914" y="1182125"/>
            <a:ext cx="4779600" cy="274469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8000" b="1" dirty="0"/>
              <a:t>Thank You</a:t>
            </a:r>
            <a:endParaRPr dirty="0">
              <a:solidFill>
                <a:schemeClr val="dk1"/>
              </a:solidFill>
              <a:latin typeface="Source Sans Pro"/>
              <a:ea typeface="Source Sans Pro"/>
              <a:cs typeface="Source Sans Pro"/>
              <a:sym typeface="Arial"/>
            </a:endParaRPr>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8"/>
          <p:cNvGrpSpPr/>
          <p:nvPr/>
        </p:nvGrpSpPr>
        <p:grpSpPr>
          <a:xfrm>
            <a:off x="6224310" y="1351742"/>
            <a:ext cx="878284" cy="816182"/>
            <a:chOff x="5972700" y="2330200"/>
            <a:chExt cx="411625" cy="387275"/>
          </a:xfrm>
        </p:grpSpPr>
        <p:sp>
          <p:nvSpPr>
            <p:cNvPr id="125" name="Google Shape;125;p1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26" name="Google Shape;126;p1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57" name="Google Shape;257;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6" name="Picture 5"/>
          <p:cNvPicPr>
            <a:picLocks noChangeAspect="1"/>
          </p:cNvPicPr>
          <p:nvPr/>
        </p:nvPicPr>
        <p:blipFill>
          <a:blip r:embed="rId3"/>
          <a:stretch>
            <a:fillRect/>
          </a:stretch>
        </p:blipFill>
        <p:spPr>
          <a:xfrm>
            <a:off x="1113403" y="1010720"/>
            <a:ext cx="6917194" cy="3118493"/>
          </a:xfrm>
          <a:prstGeom prst="rect">
            <a:avLst/>
          </a:prstGeom>
        </p:spPr>
      </p:pic>
    </p:spTree>
    <p:extLst>
      <p:ext uri="{BB962C8B-B14F-4D97-AF65-F5344CB8AC3E}">
        <p14:creationId xmlns:p14="http://schemas.microsoft.com/office/powerpoint/2010/main" val="4124119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474106" y="2247953"/>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2.</a:t>
            </a:r>
            <a:endParaRPr sz="6000" dirty="0">
              <a:solidFill>
                <a:schemeClr val="accent4"/>
              </a:solidFill>
            </a:endParaRPr>
          </a:p>
          <a:p>
            <a:pPr marL="0" lvl="0" indent="0" algn="l" rtl="0">
              <a:spcBef>
                <a:spcPts val="0"/>
              </a:spcBef>
              <a:spcAft>
                <a:spcPts val="0"/>
              </a:spcAft>
              <a:buNone/>
            </a:pPr>
            <a:r>
              <a:rPr lang="en" dirty="0"/>
              <a:t>Project  Background and Workflow</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79545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Background</a:t>
            </a:r>
            <a:endParaRPr dirty="0"/>
          </a:p>
        </p:txBody>
      </p:sp>
      <p:sp>
        <p:nvSpPr>
          <p:cNvPr id="257" name="Google Shape;257;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55" name="Google Shape;255;p28"/>
          <p:cNvSpPr txBox="1">
            <a:spLocks noGrp="1"/>
          </p:cNvSpPr>
          <p:nvPr>
            <p:ph type="body" idx="4294967295"/>
          </p:nvPr>
        </p:nvSpPr>
        <p:spPr>
          <a:xfrm>
            <a:off x="786150" y="1124254"/>
            <a:ext cx="6834188" cy="2663825"/>
          </a:xfrm>
          <a:prstGeom prst="rect">
            <a:avLst/>
          </a:prstGeom>
        </p:spPr>
        <p:txBody>
          <a:bodyPr spcFirstLastPara="1" wrap="square" lIns="91425" tIns="91425" rIns="91425" bIns="91425" anchor="t" anchorCtr="0">
            <a:noAutofit/>
          </a:bodyPr>
          <a:lstStyle/>
          <a:p>
            <a:pPr algn="just">
              <a:buClr>
                <a:schemeClr val="bg1">
                  <a:lumMod val="65000"/>
                </a:schemeClr>
              </a:buClr>
              <a:buSzPct val="100000"/>
            </a:pPr>
            <a:r>
              <a:rPr lang="en-US" sz="1400" dirty="0"/>
              <a:t>Human emotions or behavior can be monitored using the text data i.e. their lexical features extracted from the text, facial expressions.</a:t>
            </a:r>
          </a:p>
          <a:p>
            <a:pPr marL="76200" indent="0" algn="just">
              <a:buClr>
                <a:schemeClr val="bg1">
                  <a:lumMod val="65000"/>
                </a:schemeClr>
              </a:buClr>
              <a:buSzPct val="100000"/>
              <a:buNone/>
            </a:pPr>
            <a:endParaRPr lang="en-US" sz="1400" dirty="0"/>
          </a:p>
          <a:p>
            <a:pPr algn="just">
              <a:buClr>
                <a:schemeClr val="bg1">
                  <a:lumMod val="65000"/>
                </a:schemeClr>
              </a:buClr>
              <a:buSzPct val="100000"/>
            </a:pPr>
            <a:r>
              <a:rPr lang="en-US" sz="1400" dirty="0"/>
              <a:t>If one wants to predict emotions from real-time audio, following the lexical features would necessitate a transcript of the speech, which would necessitate an additional step of text extraction from speech.</a:t>
            </a:r>
          </a:p>
          <a:p>
            <a:pPr algn="just">
              <a:buClr>
                <a:schemeClr val="bg1">
                  <a:lumMod val="65000"/>
                </a:schemeClr>
              </a:buClr>
              <a:buSzPct val="100000"/>
            </a:pPr>
            <a:endParaRPr lang="en-US" sz="1400" dirty="0"/>
          </a:p>
          <a:p>
            <a:pPr algn="just">
              <a:buClr>
                <a:schemeClr val="bg1">
                  <a:lumMod val="65000"/>
                </a:schemeClr>
              </a:buClr>
              <a:buSzPct val="100000"/>
            </a:pPr>
            <a:r>
              <a:rPr lang="en-US" sz="1400" dirty="0"/>
              <a:t>The acoustic feature analysis can be done in real-time for which we only require the audio data to identify the emotions as Features extracted from human vocal data hold immense significance for sentiment analysis which gives insights into their emotional health.</a:t>
            </a:r>
          </a:p>
        </p:txBody>
      </p:sp>
    </p:spTree>
    <p:extLst>
      <p:ext uri="{BB962C8B-B14F-4D97-AF65-F5344CB8AC3E}">
        <p14:creationId xmlns:p14="http://schemas.microsoft.com/office/powerpoint/2010/main" val="1304724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lvl="0"/>
            <a:r>
              <a:rPr lang="en" dirty="0"/>
              <a:t>Previous Work Overview</a:t>
            </a:r>
            <a:endParaRPr dirty="0"/>
          </a:p>
        </p:txBody>
      </p:sp>
      <p:sp>
        <p:nvSpPr>
          <p:cNvPr id="289" name="Google Shape;289;p31"/>
          <p:cNvSpPr txBox="1">
            <a:spLocks noGrp="1"/>
          </p:cNvSpPr>
          <p:nvPr>
            <p:ph type="body" idx="2"/>
          </p:nvPr>
        </p:nvSpPr>
        <p:spPr>
          <a:xfrm>
            <a:off x="6219161" y="2533086"/>
            <a:ext cx="2029968" cy="813816"/>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lvl="0" indent="0" algn="ctr">
              <a:buNone/>
            </a:pPr>
            <a:r>
              <a:rPr lang="en-US" sz="1400" b="1" dirty="0"/>
              <a:t>Module 2 | Part-1</a:t>
            </a:r>
          </a:p>
          <a:p>
            <a:pPr marL="0" lvl="0" indent="0" algn="ctr" rtl="0">
              <a:lnSpc>
                <a:spcPct val="150000"/>
              </a:lnSpc>
              <a:spcBef>
                <a:spcPts val="600"/>
              </a:spcBef>
              <a:spcAft>
                <a:spcPts val="0"/>
              </a:spcAft>
              <a:buNone/>
            </a:pPr>
            <a:r>
              <a:rPr lang="en" sz="1050" dirty="0"/>
              <a:t>Feature Extraction (Completed)</a:t>
            </a:r>
            <a:endParaRPr sz="1050" dirty="0"/>
          </a:p>
        </p:txBody>
      </p:sp>
      <p:sp>
        <p:nvSpPr>
          <p:cNvPr id="291" name="Google Shape;291;p31"/>
          <p:cNvSpPr txBox="1">
            <a:spLocks noGrp="1"/>
          </p:cNvSpPr>
          <p:nvPr>
            <p:ph type="body" idx="1"/>
          </p:nvPr>
        </p:nvSpPr>
        <p:spPr>
          <a:xfrm>
            <a:off x="6924782" y="1555288"/>
            <a:ext cx="2029968" cy="813816"/>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indent="0" algn="ctr">
              <a:buNone/>
            </a:pPr>
            <a:r>
              <a:rPr lang="en-US" sz="1400" b="1" dirty="0"/>
              <a:t>Module 1 | Part-2</a:t>
            </a:r>
          </a:p>
          <a:p>
            <a:pPr marL="0" lvl="0" indent="0" algn="ctr" rtl="0">
              <a:spcBef>
                <a:spcPts val="600"/>
              </a:spcBef>
              <a:spcAft>
                <a:spcPts val="0"/>
              </a:spcAft>
              <a:buNone/>
            </a:pPr>
            <a:r>
              <a:rPr lang="en" sz="1000" dirty="0"/>
              <a:t>Data Collection and Organization (Completed)</a:t>
            </a:r>
            <a:endParaRPr sz="1200" dirty="0"/>
          </a:p>
        </p:txBody>
      </p:sp>
      <p:sp>
        <p:nvSpPr>
          <p:cNvPr id="288" name="Google Shape;288;p31"/>
          <p:cNvSpPr txBox="1">
            <a:spLocks noGrp="1"/>
          </p:cNvSpPr>
          <p:nvPr>
            <p:ph type="body" idx="1"/>
          </p:nvPr>
        </p:nvSpPr>
        <p:spPr>
          <a:xfrm>
            <a:off x="6219161" y="525117"/>
            <a:ext cx="2029968" cy="813816"/>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lvl="0" indent="0" algn="ctr">
              <a:buNone/>
            </a:pPr>
            <a:r>
              <a:rPr lang="en-US" sz="1400" b="1" dirty="0"/>
              <a:t>Module 1 | Part-1</a:t>
            </a:r>
            <a:endParaRPr sz="1400" b="1" dirty="0"/>
          </a:p>
          <a:p>
            <a:pPr marL="0" lvl="0" indent="0" algn="ctr" rtl="0">
              <a:lnSpc>
                <a:spcPct val="150000"/>
              </a:lnSpc>
              <a:spcBef>
                <a:spcPts val="600"/>
              </a:spcBef>
              <a:spcAft>
                <a:spcPts val="0"/>
              </a:spcAft>
              <a:buNone/>
            </a:pPr>
            <a:r>
              <a:rPr lang="en" sz="1000" dirty="0"/>
              <a:t>Literature Review (Completed)</a:t>
            </a:r>
            <a:endParaRPr sz="1000" dirty="0"/>
          </a:p>
        </p:txBody>
      </p:sp>
      <p:sp>
        <p:nvSpPr>
          <p:cNvPr id="292" name="Google Shape;292;p31"/>
          <p:cNvSpPr txBox="1">
            <a:spLocks noGrp="1"/>
          </p:cNvSpPr>
          <p:nvPr>
            <p:ph type="body" idx="2"/>
          </p:nvPr>
        </p:nvSpPr>
        <p:spPr>
          <a:xfrm>
            <a:off x="6925615" y="3563257"/>
            <a:ext cx="2028302" cy="811561"/>
          </a:xfrm>
          <a:prstGeom prst="roundRect">
            <a:avLst/>
          </a:prstGeom>
          <a:solidFill>
            <a:srgbClr val="EFF9FF"/>
          </a:solid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indent="0" algn="ctr">
              <a:buNone/>
            </a:pPr>
            <a:r>
              <a:rPr lang="en-US" sz="1400" b="1" dirty="0"/>
              <a:t>Module 2 | Part-2</a:t>
            </a:r>
            <a:endParaRPr sz="1400" b="1" dirty="0"/>
          </a:p>
          <a:p>
            <a:pPr marL="0" lvl="0" indent="0" algn="ctr" rtl="0">
              <a:spcBef>
                <a:spcPts val="600"/>
              </a:spcBef>
              <a:spcAft>
                <a:spcPts val="0"/>
              </a:spcAft>
              <a:buNone/>
            </a:pPr>
            <a:r>
              <a:rPr lang="en" sz="1000" dirty="0"/>
              <a:t>Model Development (In Progress)</a:t>
            </a:r>
            <a:endParaRPr sz="1000" dirty="0"/>
          </a:p>
        </p:txBody>
      </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3" name="Google Shape;255;p28"/>
          <p:cNvSpPr txBox="1">
            <a:spLocks noGrp="1"/>
          </p:cNvSpPr>
          <p:nvPr>
            <p:ph type="body" idx="1"/>
          </p:nvPr>
        </p:nvSpPr>
        <p:spPr>
          <a:xfrm>
            <a:off x="786150" y="1253447"/>
            <a:ext cx="5018749" cy="2683221"/>
          </a:xfrm>
          <a:prstGeom prst="rect">
            <a:avLst/>
          </a:prstGeom>
        </p:spPr>
        <p:txBody>
          <a:bodyPr spcFirstLastPara="1" wrap="square" lIns="91425" tIns="91425" rIns="91425" bIns="91425" anchor="t" anchorCtr="0">
            <a:noAutofit/>
          </a:bodyPr>
          <a:lstStyle/>
          <a:p>
            <a:pPr algn="just">
              <a:buClr>
                <a:schemeClr val="bg1">
                  <a:lumMod val="65000"/>
                </a:schemeClr>
              </a:buClr>
              <a:buSzPct val="100000"/>
            </a:pPr>
            <a:r>
              <a:rPr lang="en-US" sz="1400" dirty="0"/>
              <a:t>Conducted all the research required and utilized freely available English audio datasets for model training &amp; testing.</a:t>
            </a:r>
          </a:p>
          <a:p>
            <a:pPr algn="just">
              <a:buClr>
                <a:schemeClr val="bg1">
                  <a:lumMod val="65000"/>
                </a:schemeClr>
              </a:buClr>
              <a:buSzPct val="100000"/>
            </a:pPr>
            <a:r>
              <a:rPr lang="en-US" sz="1400" dirty="0"/>
              <a:t>Found out that Mel Frequency Cepstral Coefficients (MFCCs) were the best features to be extracted to identify human emotions.</a:t>
            </a:r>
          </a:p>
          <a:p>
            <a:pPr algn="just">
              <a:buClr>
                <a:schemeClr val="bg1">
                  <a:lumMod val="65000"/>
                </a:schemeClr>
              </a:buClr>
              <a:buSzPct val="100000"/>
            </a:pPr>
            <a:r>
              <a:rPr lang="en-US" sz="1400" dirty="0"/>
              <a:t>At the end of March 2022, we were successful in building a CNN model that was giving predictions of human emotions through their voice in </a:t>
            </a:r>
            <a:r>
              <a:rPr lang="en-US" sz="1400" b="1" dirty="0">
                <a:solidFill>
                  <a:schemeClr val="accent2">
                    <a:lumMod val="60000"/>
                    <a:lumOff val="40000"/>
                  </a:schemeClr>
                </a:solidFill>
                <a:sym typeface="Roboto Slab"/>
              </a:rPr>
              <a:t>“English </a:t>
            </a:r>
            <a:r>
              <a:rPr lang="en-US" sz="1400" b="1" dirty="0">
                <a:solidFill>
                  <a:schemeClr val="accent2">
                    <a:lumMod val="60000"/>
                    <a:lumOff val="40000"/>
                  </a:schemeClr>
                </a:solidFill>
                <a:sym typeface="Arial"/>
              </a:rPr>
              <a:t>Language” </a:t>
            </a:r>
            <a:r>
              <a:rPr lang="en-US" sz="1400" dirty="0"/>
              <a:t>with </a:t>
            </a:r>
            <a:r>
              <a:rPr lang="en-US" sz="1400" u="sng" dirty="0"/>
              <a:t>87% </a:t>
            </a:r>
            <a:r>
              <a:rPr lang="en-US" sz="1400" dirty="0"/>
              <a:t>accuracy.</a:t>
            </a:r>
          </a:p>
          <a:p>
            <a:pPr algn="just">
              <a:buClr>
                <a:schemeClr val="bg1">
                  <a:lumMod val="65000"/>
                </a:schemeClr>
              </a:buClr>
              <a:buSzPct val="100000"/>
            </a:pPr>
            <a:endParaRPr lang="en-US" sz="1400" dirty="0"/>
          </a:p>
        </p:txBody>
      </p:sp>
      <p:sp>
        <p:nvSpPr>
          <p:cNvPr id="15" name="Bent-Up Arrow 14"/>
          <p:cNvSpPr/>
          <p:nvPr/>
        </p:nvSpPr>
        <p:spPr>
          <a:xfrm rot="10800000" flipH="1">
            <a:off x="8247595" y="944220"/>
            <a:ext cx="439948" cy="618453"/>
          </a:xfrm>
          <a:prstGeom prst="bentUpArrow">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Up Arrow 15"/>
          <p:cNvSpPr/>
          <p:nvPr/>
        </p:nvSpPr>
        <p:spPr>
          <a:xfrm rot="10800000" flipH="1">
            <a:off x="8257869" y="2936801"/>
            <a:ext cx="439948" cy="618453"/>
          </a:xfrm>
          <a:prstGeom prst="bentUpArrow">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rot="10800000">
            <a:off x="6479389" y="1914633"/>
            <a:ext cx="439948" cy="618453"/>
          </a:xfrm>
          <a:prstGeom prst="bentUpArrow">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76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WorkFlow</a:t>
            </a:r>
            <a:endParaRPr dirty="0"/>
          </a:p>
        </p:txBody>
      </p:sp>
      <p:sp>
        <p:nvSpPr>
          <p:cNvPr id="468" name="Google Shape;468;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69" name="Google Shape;469;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0" name="Google Shape;470;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71" name="Google Shape;471;p40"/>
          <p:cNvGrpSpPr/>
          <p:nvPr/>
        </p:nvGrpSpPr>
        <p:grpSpPr>
          <a:xfrm>
            <a:off x="1786339" y="1703401"/>
            <a:ext cx="473400" cy="473400"/>
            <a:chOff x="1786339" y="1703401"/>
            <a:chExt cx="473400" cy="473400"/>
          </a:xfrm>
        </p:grpSpPr>
        <p:sp>
          <p:nvSpPr>
            <p:cNvPr id="472" name="Google Shape;472;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474" name="Google Shape;474;p40"/>
          <p:cNvGrpSpPr/>
          <p:nvPr/>
        </p:nvGrpSpPr>
        <p:grpSpPr>
          <a:xfrm>
            <a:off x="3814414" y="1703401"/>
            <a:ext cx="473400" cy="473400"/>
            <a:chOff x="3814414" y="1703401"/>
            <a:chExt cx="473400" cy="473400"/>
          </a:xfrm>
        </p:grpSpPr>
        <p:sp>
          <p:nvSpPr>
            <p:cNvPr id="475" name="Google Shape;475;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477" name="Google Shape;477;p40"/>
          <p:cNvGrpSpPr/>
          <p:nvPr/>
        </p:nvGrpSpPr>
        <p:grpSpPr>
          <a:xfrm>
            <a:off x="5842489" y="1703401"/>
            <a:ext cx="473400" cy="473400"/>
            <a:chOff x="5842489" y="1703401"/>
            <a:chExt cx="473400" cy="473400"/>
          </a:xfrm>
        </p:grpSpPr>
        <p:sp>
          <p:nvSpPr>
            <p:cNvPr id="478" name="Google Shape;478;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480" name="Google Shape;480;p40"/>
          <p:cNvGrpSpPr/>
          <p:nvPr/>
        </p:nvGrpSpPr>
        <p:grpSpPr>
          <a:xfrm>
            <a:off x="6880814" y="3576300"/>
            <a:ext cx="473400" cy="473400"/>
            <a:chOff x="6880814" y="3576300"/>
            <a:chExt cx="473400" cy="473400"/>
          </a:xfrm>
        </p:grpSpPr>
        <p:sp>
          <p:nvSpPr>
            <p:cNvPr id="481" name="Google Shape;481;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483" name="Google Shape;483;p40"/>
          <p:cNvGrpSpPr/>
          <p:nvPr/>
        </p:nvGrpSpPr>
        <p:grpSpPr>
          <a:xfrm>
            <a:off x="4852739" y="3576300"/>
            <a:ext cx="473400" cy="473400"/>
            <a:chOff x="4852739" y="3576300"/>
            <a:chExt cx="473400" cy="473400"/>
          </a:xfrm>
        </p:grpSpPr>
        <p:sp>
          <p:nvSpPr>
            <p:cNvPr id="484" name="Google Shape;484;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486" name="Google Shape;486;p40"/>
          <p:cNvGrpSpPr/>
          <p:nvPr/>
        </p:nvGrpSpPr>
        <p:grpSpPr>
          <a:xfrm>
            <a:off x="2824664" y="3576300"/>
            <a:ext cx="473400" cy="473400"/>
            <a:chOff x="2824664" y="3576300"/>
            <a:chExt cx="473400" cy="473400"/>
          </a:xfrm>
        </p:grpSpPr>
        <p:sp>
          <p:nvSpPr>
            <p:cNvPr id="487" name="Google Shape;487;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489" name="Google Shape;489;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b="1" dirty="0">
                <a:solidFill>
                  <a:schemeClr val="dk2"/>
                </a:solidFill>
                <a:latin typeface="Source Sans Pro"/>
                <a:ea typeface="Source Sans Pro"/>
                <a:cs typeface="Source Sans Pro"/>
                <a:sym typeface="Source Sans Pro"/>
              </a:rPr>
              <a:t>New Dataset Collection</a:t>
            </a:r>
            <a:endParaRPr b="1" dirty="0">
              <a:solidFill>
                <a:schemeClr val="dk2"/>
              </a:solidFill>
              <a:latin typeface="Source Sans Pro"/>
              <a:ea typeface="Source Sans Pro"/>
              <a:cs typeface="Source Sans Pro"/>
              <a:sym typeface="Source Sans Pro"/>
            </a:endParaRPr>
          </a:p>
        </p:txBody>
      </p:sp>
      <p:sp>
        <p:nvSpPr>
          <p:cNvPr id="490" name="Google Shape;490;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b="1" dirty="0">
                <a:solidFill>
                  <a:schemeClr val="dk2"/>
                </a:solidFill>
                <a:latin typeface="Source Sans Pro"/>
                <a:ea typeface="Source Sans Pro"/>
                <a:cs typeface="Source Sans Pro"/>
                <a:sym typeface="Source Sans Pro"/>
              </a:rPr>
              <a:t>Application Development</a:t>
            </a:r>
          </a:p>
        </p:txBody>
      </p:sp>
      <p:sp>
        <p:nvSpPr>
          <p:cNvPr id="491" name="Google Shape;491;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b="1" dirty="0">
                <a:solidFill>
                  <a:schemeClr val="dk2"/>
                </a:solidFill>
                <a:latin typeface="Source Sans Pro"/>
                <a:ea typeface="Source Sans Pro"/>
                <a:cs typeface="Source Sans Pro"/>
                <a:sym typeface="Source Sans Pro"/>
              </a:rPr>
              <a:t>Integration &amp; Testing</a:t>
            </a:r>
          </a:p>
        </p:txBody>
      </p:sp>
      <p:sp>
        <p:nvSpPr>
          <p:cNvPr id="492" name="Google Shape;492;p40"/>
          <p:cNvSpPr txBox="1"/>
          <p:nvPr/>
        </p:nvSpPr>
        <p:spPr>
          <a:xfrm>
            <a:off x="2345469" y="4063600"/>
            <a:ext cx="1565889"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b="1" dirty="0">
                <a:solidFill>
                  <a:schemeClr val="dk2"/>
                </a:solidFill>
                <a:latin typeface="Source Sans Pro"/>
                <a:ea typeface="Source Sans Pro"/>
                <a:cs typeface="Source Sans Pro"/>
                <a:sym typeface="Source Sans Pro"/>
              </a:rPr>
              <a:t>Training &amp; Testing of Model</a:t>
            </a:r>
            <a:endParaRPr b="1" dirty="0">
              <a:solidFill>
                <a:schemeClr val="dk2"/>
              </a:solidFill>
              <a:latin typeface="Source Sans Pro"/>
              <a:ea typeface="Source Sans Pro"/>
              <a:cs typeface="Source Sans Pro"/>
              <a:sym typeface="Source Sans Pro"/>
            </a:endParaRPr>
          </a:p>
        </p:txBody>
      </p:sp>
      <p:sp>
        <p:nvSpPr>
          <p:cNvPr id="493" name="Google Shape;493;p40"/>
          <p:cNvSpPr txBox="1"/>
          <p:nvPr/>
        </p:nvSpPr>
        <p:spPr>
          <a:xfrm>
            <a:off x="4446255" y="4063600"/>
            <a:ext cx="1396234"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b="1" dirty="0">
                <a:solidFill>
                  <a:schemeClr val="dk2"/>
                </a:solidFill>
                <a:latin typeface="Source Sans Pro"/>
                <a:ea typeface="Source Sans Pro"/>
                <a:cs typeface="Source Sans Pro"/>
                <a:sym typeface="Source Sans Pro"/>
              </a:rPr>
              <a:t>API Development</a:t>
            </a:r>
          </a:p>
        </p:txBody>
      </p:sp>
      <p:sp>
        <p:nvSpPr>
          <p:cNvPr id="494" name="Google Shape;494;p40"/>
          <p:cNvSpPr txBox="1"/>
          <p:nvPr/>
        </p:nvSpPr>
        <p:spPr>
          <a:xfrm>
            <a:off x="6242806" y="4063600"/>
            <a:ext cx="1883515"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b="1" dirty="0">
                <a:solidFill>
                  <a:schemeClr val="dk2"/>
                </a:solidFill>
                <a:latin typeface="Source Sans Pro"/>
                <a:ea typeface="Source Sans Pro"/>
                <a:cs typeface="Source Sans Pro"/>
                <a:sym typeface="Source Sans Pro"/>
              </a:rPr>
              <a:t>Documentation</a:t>
            </a:r>
            <a:endParaRPr b="1" dirty="0">
              <a:solidFill>
                <a:schemeClr val="dk2"/>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25477" y="2134937"/>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3.</a:t>
            </a:r>
            <a:endParaRPr sz="6000" dirty="0">
              <a:solidFill>
                <a:schemeClr val="accent4"/>
              </a:solidFill>
            </a:endParaRPr>
          </a:p>
          <a:p>
            <a:r>
              <a:rPr lang="en" dirty="0"/>
              <a:t>Project  Overview </a:t>
            </a:r>
            <a:br>
              <a:rPr lang="en" dirty="0"/>
            </a:br>
            <a:r>
              <a:rPr lang="en" sz="2000" dirty="0">
                <a:solidFill>
                  <a:schemeClr val="tx1">
                    <a:lumMod val="25000"/>
                    <a:lumOff val="75000"/>
                  </a:schemeClr>
                </a:solidFill>
              </a:rPr>
              <a:t>(Model Development)</a:t>
            </a:r>
            <a:endParaRPr sz="2000" dirty="0">
              <a:solidFill>
                <a:schemeClr val="tx1">
                  <a:lumMod val="25000"/>
                  <a:lumOff val="75000"/>
                </a:schemeClr>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029205739"/>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2485</TotalTime>
  <Words>1714</Words>
  <Application>Microsoft Office PowerPoint</Application>
  <PresentationFormat>On-screen Show (16:9)</PresentationFormat>
  <Paragraphs>258</Paragraphs>
  <Slides>30</Slides>
  <Notes>26</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vt:lpstr>
      <vt:lpstr>Calibri</vt:lpstr>
      <vt:lpstr>Courier New</vt:lpstr>
      <vt:lpstr>Roboto Slab</vt:lpstr>
      <vt:lpstr>Source Sans Pro</vt:lpstr>
      <vt:lpstr>Cordelia template</vt:lpstr>
      <vt:lpstr>Behavioral Monitoring Using Vocal Sentiment Analysis</vt:lpstr>
      <vt:lpstr>1. Introduction</vt:lpstr>
      <vt:lpstr>Introduction</vt:lpstr>
      <vt:lpstr>Introduction</vt:lpstr>
      <vt:lpstr>2. Project  Background and Workflow</vt:lpstr>
      <vt:lpstr>Project Background</vt:lpstr>
      <vt:lpstr>Previous Work Overview</vt:lpstr>
      <vt:lpstr>Project WorkFlow</vt:lpstr>
      <vt:lpstr>3. Project  Overview  (Model Development)</vt:lpstr>
      <vt:lpstr>Flow Chart</vt:lpstr>
      <vt:lpstr>Data Collection and Peprocessing</vt:lpstr>
      <vt:lpstr>Data Augmentation</vt:lpstr>
      <vt:lpstr>Model Development</vt:lpstr>
      <vt:lpstr>Training and Testing</vt:lpstr>
      <vt:lpstr>Results Analysis</vt:lpstr>
      <vt:lpstr>4. Project  Overview (Application Development)</vt:lpstr>
      <vt:lpstr>App Flow Chart</vt:lpstr>
      <vt:lpstr>Flask – API Development</vt:lpstr>
      <vt:lpstr>User Interface – Front End Development</vt:lpstr>
      <vt:lpstr>User Interface – Live Audio Recording</vt:lpstr>
      <vt:lpstr>User Interface – Supervisor View</vt:lpstr>
      <vt:lpstr>User Interface – Result Preview</vt:lpstr>
      <vt:lpstr>5. Milestone Summary</vt:lpstr>
      <vt:lpstr>Achieved Milestone</vt:lpstr>
      <vt:lpstr>Task Division</vt:lpstr>
      <vt:lpstr>Challenges Faced</vt:lpstr>
      <vt:lpstr>Challenges Faced</vt:lpstr>
      <vt:lpstr>6. Future Enhancement</vt:lpstr>
      <vt:lpstr>Future Enhancement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Behavioral Monitoring Using Vocal Sentiment Analysis</dc:title>
  <dc:creator>Admin</dc:creator>
  <cp:lastModifiedBy>Shehroz Waseem</cp:lastModifiedBy>
  <cp:revision>103</cp:revision>
  <dcterms:modified xsi:type="dcterms:W3CDTF">2022-08-28T16:43:48Z</dcterms:modified>
</cp:coreProperties>
</file>